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300" r:id="rId3"/>
    <p:sldId id="286" r:id="rId4"/>
    <p:sldId id="287" r:id="rId5"/>
    <p:sldId id="292" r:id="rId6"/>
    <p:sldId id="294" r:id="rId7"/>
    <p:sldId id="293" r:id="rId8"/>
    <p:sldId id="295" r:id="rId9"/>
    <p:sldId id="296" r:id="rId10"/>
    <p:sldId id="297" r:id="rId11"/>
    <p:sldId id="299" r:id="rId12"/>
    <p:sldId id="291" r:id="rId13"/>
    <p:sldId id="301" r:id="rId14"/>
    <p:sldId id="262" r:id="rId15"/>
    <p:sldId id="258" r:id="rId16"/>
    <p:sldId id="302" r:id="rId17"/>
    <p:sldId id="290" r:id="rId18"/>
    <p:sldId id="298" r:id="rId19"/>
    <p:sldId id="28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659" autoAdjust="0"/>
  </p:normalViewPr>
  <p:slideViewPr>
    <p:cSldViewPr snapToGrid="0">
      <p:cViewPr>
        <p:scale>
          <a:sx n="62" d="100"/>
          <a:sy n="62" d="100"/>
        </p:scale>
        <p:origin x="-10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76818-B841-4E7D-95D7-DD1891511911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1063A-7DE9-4770-8C39-46B2105D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8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R_keeper</a:t>
            </a:r>
            <a:r>
              <a:rPr lang="ru-RU" dirty="0" smtClean="0"/>
              <a:t> - программное обеспечение и программно-аппаратные комплексы, предназначенные преимущественно для комплексной автоматизации ресторанов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Batang" pitchFamily="18" charset="-127"/>
                <a:ea typeface="Batang" pitchFamily="18" charset="-127"/>
              </a:rPr>
              <a:t>1C – </a:t>
            </a:r>
            <a:r>
              <a:rPr lang="ru-RU" b="0" dirty="0" smtClean="0">
                <a:latin typeface="Batang" pitchFamily="18" charset="-127"/>
                <a:ea typeface="Batang" pitchFamily="18" charset="-127"/>
              </a:rPr>
              <a:t>УПРАВЛЕНИЕ ТОРГОВЛЕЙ</a:t>
            </a:r>
            <a:r>
              <a:rPr lang="ru-RU" b="0" baseline="0" dirty="0" smtClean="0">
                <a:latin typeface="Batang" pitchFamily="18" charset="-127"/>
                <a:ea typeface="Batang" pitchFamily="18" charset="-127"/>
              </a:rPr>
              <a:t> - </a:t>
            </a:r>
            <a:r>
              <a:rPr lang="ru-RU" b="0" dirty="0" smtClean="0"/>
              <a:t>это </a:t>
            </a:r>
            <a:r>
              <a:rPr lang="ru-RU" dirty="0" smtClean="0"/>
              <a:t>программа, предназначенная для ведения учета на предприятиях оптовой и дистрибьюторской </a:t>
            </a:r>
            <a:r>
              <a:rPr lang="ru-RU" b="0" dirty="0" smtClean="0"/>
              <a:t>торговли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Электронное </a:t>
            </a:r>
            <a:r>
              <a:rPr lang="ru-RU" b="0" dirty="0" smtClean="0"/>
              <a:t>меню</a:t>
            </a:r>
            <a:r>
              <a:rPr lang="ru-RU" dirty="0" smtClean="0"/>
              <a:t> </a:t>
            </a:r>
            <a:r>
              <a:rPr lang="ru-RU" b="1" dirty="0" err="1" smtClean="0"/>
              <a:t>eMenu</a:t>
            </a:r>
            <a:r>
              <a:rPr lang="ru-RU" dirty="0" smtClean="0"/>
              <a:t> - </a:t>
            </a:r>
            <a:r>
              <a:rPr lang="ru-RU" b="0" dirty="0" smtClean="0"/>
              <a:t>это </a:t>
            </a:r>
            <a:r>
              <a:rPr lang="ru-RU" dirty="0" smtClean="0"/>
              <a:t>современная интерактивная электронная система, которая позволяет гостям быстро и легко изучить </a:t>
            </a:r>
            <a:r>
              <a:rPr lang="ru-RU" b="0" dirty="0" smtClean="0"/>
              <a:t>меню </a:t>
            </a:r>
            <a:r>
              <a:rPr lang="ru-RU" dirty="0" smtClean="0"/>
              <a:t>заведения и сделать заказ без участия официанта.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/>
              <a:t>Аутсо́рсинг</a:t>
            </a:r>
            <a:r>
              <a:rPr lang="ru-RU" dirty="0" smtClean="0"/>
              <a:t> — передача организацией, на основании договора, определённых видов или функций производственной предпринимательской деятельности другой компании, действующей в нужной области.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82F2-C8A0-4046-B2A6-E32975E6ED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66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Говорить: «По результатам приведенных расчетов в бизнес-плане для открытия интерактивного кафе «</a:t>
            </a:r>
            <a:r>
              <a:rPr lang="ru-RU" sz="1200" dirty="0" err="1" smtClean="0"/>
              <a:t>Fas</a:t>
            </a:r>
            <a:r>
              <a:rPr lang="en-US" sz="1200" dirty="0" smtClean="0"/>
              <a:t>t</a:t>
            </a:r>
            <a:r>
              <a:rPr lang="ru-RU" sz="1200" dirty="0" err="1" smtClean="0"/>
              <a:t>Rea</a:t>
            </a:r>
            <a:r>
              <a:rPr lang="en-US" sz="1200" dirty="0" smtClean="0"/>
              <a:t>c</a:t>
            </a:r>
            <a:r>
              <a:rPr lang="ru-RU" sz="1200" dirty="0" smtClean="0"/>
              <a:t>» с системой электронного меню </a:t>
            </a:r>
          </a:p>
          <a:p>
            <a:r>
              <a:rPr lang="ru-RU" sz="1200" b="1" dirty="0" smtClean="0"/>
              <a:t>МЫ СЧИТАЕМ</a:t>
            </a:r>
            <a:r>
              <a:rPr lang="ru-RU" sz="1200" dirty="0" smtClean="0"/>
              <a:t>, что нам необходимо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1063A-7DE9-4770-8C39-46B2105D35F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387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Этот</a:t>
            </a:r>
            <a:r>
              <a:rPr lang="ru-RU" baseline="0" dirty="0" smtClean="0"/>
              <a:t> слайд обязательно должен быть!!!</a:t>
            </a:r>
          </a:p>
          <a:p>
            <a:r>
              <a:rPr lang="ru-RU" alt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Основная задача кафе - достичь стабильного ежемесячного уровня продаж с оборачиваемость места равной 1</a:t>
            </a:r>
            <a:r>
              <a:rPr lang="ru-RU" altLang="ru-RU" sz="1200" baseline="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(единице)</a:t>
            </a:r>
            <a:r>
              <a:rPr lang="ru-RU" alt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Расчет планируемой выручки кафе мы будем вести по среднему чеку – 700 руб.</a:t>
            </a:r>
            <a:r>
              <a:rPr lang="ru-RU" alt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200" dirty="0" smtClean="0">
                <a:latin typeface="Arial" pitchFamily="34" charset="0"/>
                <a:cs typeface="Arial" pitchFamily="34" charset="0"/>
              </a:rPr>
              <a:t>средняя численность человек в день *</a:t>
            </a:r>
            <a:r>
              <a:rPr lang="ru-RU" altLang="ru-RU" sz="1200" baseline="0" dirty="0" smtClean="0">
                <a:latin typeface="Arial" pitchFamily="34" charset="0"/>
                <a:cs typeface="Arial" pitchFamily="34" charset="0"/>
              </a:rPr>
              <a:t> 700 руб. *кол. дней в мес., например, май 2021 г.: 30 чел.* 700 руб.=21 000 руб. (выручка за день) *31 день =651 000 руб. (выручка за месяц) (за январь брала 29 дней, за вычетом 1 и 2 января)</a:t>
            </a:r>
          </a:p>
          <a:p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. У нас по опросу большинство за средний чек 500 руб. Если вдруг будут спрашивать, почему расчет на 700 руб. с чел., можно сказать, что были и те, кто готов платить и 1000 руб., поэтому вывели средний показатель – 700 руб.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1063A-7DE9-4770-8C39-46B2105D35F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6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 на слайдах по всем</a:t>
            </a:r>
            <a:r>
              <a:rPr lang="ru-RU" baseline="0" dirty="0" smtClean="0"/>
              <a:t> материальным ресурсам пойдут таблицы.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Первичное пополнение товарных запасов – это закупка продуктов, про нее скажете на 14 слайде (в заметках под слайдом написано что)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82F2-C8A0-4046-B2A6-E32975E6ED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5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 – фонд оплаты труда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1063A-7DE9-4770-8C39-46B2105D35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69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80 шт.</a:t>
            </a:r>
            <a:r>
              <a:rPr lang="ru-RU" baseline="0" dirty="0" smtClean="0"/>
              <a:t> * 350 руб. = 28000 руб.;  350 руб. : 5 шт. = 70 руб./ шт. и т.д. (на тот случай, если будут вопросы)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1063A-7DE9-4770-8C39-46B2105D35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6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Создание сайта самостоятельно,  т.к. владею информационными технологиями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1063A-7DE9-4770-8C39-46B2105D35F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5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сводная таблица по всем единовременным затратам.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1063A-7DE9-4770-8C39-46B2105D35F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Сводная таблица по ежемесячным затратам.</a:t>
            </a:r>
          </a:p>
          <a:p>
            <a:r>
              <a:rPr lang="ru-RU" dirty="0" smtClean="0"/>
              <a:t>Сказать, что</a:t>
            </a:r>
            <a:r>
              <a:rPr lang="ru-RU" baseline="0" dirty="0" smtClean="0"/>
              <a:t> с</a:t>
            </a:r>
            <a:r>
              <a:rPr lang="ru-RU" dirty="0" smtClean="0"/>
              <a:t>юда не включены налоги на</a:t>
            </a:r>
            <a:r>
              <a:rPr lang="ru-RU" baseline="0" dirty="0" smtClean="0"/>
              <a:t> юридических лиц</a:t>
            </a:r>
            <a:r>
              <a:rPr lang="ru-RU" dirty="0" smtClean="0"/>
              <a:t>, которые</a:t>
            </a:r>
            <a:r>
              <a:rPr lang="ru-RU" baseline="0" dirty="0" smtClean="0"/>
              <a:t> будут рассчитаны с помощью </a:t>
            </a:r>
            <a:r>
              <a:rPr lang="ru-RU" baseline="0" dirty="0" err="1" smtClean="0"/>
              <a:t>аутсортинговой</a:t>
            </a:r>
            <a:r>
              <a:rPr lang="ru-RU" baseline="0" dirty="0" smtClean="0"/>
              <a:t> системы, но уплата начнется, когда будет функционировать кафе (при этом сразу переходите на следующий слайд)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1063A-7DE9-4770-8C39-46B2105D35F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1063A-7DE9-4770-8C39-46B2105D35F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05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Итого на момент</a:t>
            </a:r>
            <a:r>
              <a:rPr lang="ru-RU" baseline="0" dirty="0" smtClean="0"/>
              <a:t> открытия сумма затрат составляет </a:t>
            </a:r>
            <a:r>
              <a:rPr lang="ru-RU" sz="1200" b="1" dirty="0" smtClean="0">
                <a:solidFill>
                  <a:srgbClr val="C00000"/>
                </a:solidFill>
              </a:rPr>
              <a:t>1 858 378</a:t>
            </a:r>
            <a:r>
              <a:rPr lang="ru-RU" dirty="0" smtClean="0"/>
              <a:t> руб.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Всего располагаем финансами 1 960 000 руб. Остальные средства 101 622 руб. пойдут на первоначальную закупку продуктов и уплату по кредиту  60 101,86 руб. (при этом сразу переходите на следующий слайд).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1063A-7DE9-4770-8C39-46B2105D35F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9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623064-F002-489E-B2DA-E1A325AEC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ACC1508-C0D9-460E-98DF-A09DDBDF3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1A2E19-3818-47FD-ACFA-9A65F974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27D3-36CA-43EE-A948-408922E9F87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15AD2F-B697-4393-AAB9-5F945656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CCEBB9-176A-460B-A989-C461BB1E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8C15-9F7E-4961-A5F8-03613B32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7EC83B-FF1E-45F8-BED0-A43E6F60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B2D243-8D5F-4E71-9057-F0B767BE1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97A61C-D456-43FC-8672-FC0AE5FD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27D3-36CA-43EE-A948-408922E9F87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B6E558-D2B8-4334-B07B-E050C043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C56AB8-3ABA-46C5-B284-4F44A0FC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8C15-9F7E-4961-A5F8-03613B32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0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77C008D-9B92-40B1-B81E-21BE89807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38CEC1-316B-44DE-A185-5F7F18A65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CAFBB0-E89C-43A5-8CF5-4DAF8F81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27D3-36CA-43EE-A948-408922E9F87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323B4D-6A6A-4B30-9371-60A49A35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46C244-F5B8-4CEB-B584-659DF40C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8C15-9F7E-4961-A5F8-03613B32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0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694336-A494-49ED-9C90-C5D487C2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AF4016-1261-472C-9602-2DC606F9A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219F85-F58B-4D21-8D58-3CD64447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27D3-36CA-43EE-A948-408922E9F87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3DC85F-37B6-4515-B5FE-E4473DD7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6D5B3B-245F-4B10-A020-9D5575C4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8C15-9F7E-4961-A5F8-03613B32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1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DE3806-E857-4C68-8A0D-8F33A201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44449D-87E4-44FB-BC95-2F13CFFFD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44681F-83EA-4130-828E-7CF1ACA9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27D3-36CA-43EE-A948-408922E9F87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965EE7-865D-492C-98B9-48DDB42E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0A3860-9C6E-47CB-8051-F6E964C7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8C15-9F7E-4961-A5F8-03613B32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3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38ABD6-E382-4784-BE04-4B178497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7543A3-CE12-42C5-BA9C-E85EC71CA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2727EB6-4FFB-4366-B329-0444F5BC5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699AC1-BA9B-4DDF-B524-6636A1E9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27D3-36CA-43EE-A948-408922E9F87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D43BE1-6072-4A6D-A124-18FD68E8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804950F-1BE5-426E-8F4D-E7E6730B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8C15-9F7E-4961-A5F8-03613B32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22B6D4-59C4-43CB-8977-D367F264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68F77E-71D6-4BEE-90EA-ADA449082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94ECE2-45A3-4CB3-B7F9-8E72E7482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F9F38B8-412C-4ADF-9D9F-17026A0A5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A834ED2-4405-45D2-9161-81D1A9C33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956BBBC-2684-46BD-92B9-5363494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27D3-36CA-43EE-A948-408922E9F87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2776784-1D89-4C87-BCA7-6CD0BF46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1D61E7F-98C1-4655-829E-CA619ED8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8C15-9F7E-4961-A5F8-03613B32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4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71C9B8-609D-4D99-8285-1EDD3585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ED351AB-0F86-4AB9-9464-97F1E30E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27D3-36CA-43EE-A948-408922E9F87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116AB31-F26A-48CC-9723-FC1E7BA4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A2D4A16-7F51-4733-9631-8A62E234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8C15-9F7E-4961-A5F8-03613B32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8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32B5C21-1FAD-40B7-A88B-113D1BACC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27D3-36CA-43EE-A948-408922E9F87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B1AD1FE-0E83-41A8-AD42-64AC2EB6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A7571B0-88FD-4101-8581-0B951604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8C15-9F7E-4961-A5F8-03613B32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C57D0-A7A6-4B0A-BF31-63949E17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B40AED-4EA4-412C-A88C-A553F6A80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A2FEF7-BD98-465A-9684-BC1E2E489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E979FBC-47D5-4358-BF97-F9897E62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27D3-36CA-43EE-A948-408922E9F87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E007CD-9EB6-4854-B397-3A6683CC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A730C0-C957-401D-A3A2-CC22B2C1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8C15-9F7E-4961-A5F8-03613B32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2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99BC88-7725-4590-8A7D-E0560168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64435A0-23C6-4C23-ABED-C85195B3B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2334C6-50E0-4665-91FE-26BB2FD45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E75BDA-B86A-4832-8007-A3423035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27D3-36CA-43EE-A948-408922E9F87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60F5188-F0CA-48DE-8DFA-48202F35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C9415F-39D8-4660-8A15-D2119BEC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8C15-9F7E-4961-A5F8-03613B32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EDCA8D-7CCB-46DE-AA24-A4CACB6A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5DAC8D-555E-4573-9A9A-2A89218C1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695821-FFF7-4B34-A8FB-7EBC5E16B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27D3-36CA-43EE-A948-408922E9F87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FE5040-57A8-4226-A45D-7D212D232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7AB6A5-D812-4539-BB7D-4C1D7D2F4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68C15-9F7E-4961-A5F8-03613B32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erbank.ru/ru/s_m_business/credits/short/biznes-proek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hyperlink" Target="http://www.kreditnyi-calculator.ru/credit/sberban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berbank.ru/ru/s_m_business/bankingservice/accounting#container_82060294-87b1-4cd5-b6af-da16189adcd4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ACACA4B-8B2A-41F8-9514-B15882499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4069"/>
            <a:ext cx="9144000" cy="5698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«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as One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AB17E6FA-BEE2-4D4A-B733-3729B9B9A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6194873"/>
            <a:ext cx="11940746" cy="73142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Технико-экономическое 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обоснование проекта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F05E2DE-C59A-4FAD-B217-409B061E2C1D}"/>
              </a:ext>
            </a:extLst>
          </p:cNvPr>
          <p:cNvSpPr/>
          <p:nvPr/>
        </p:nvSpPr>
        <p:spPr>
          <a:xfrm>
            <a:off x="-98854" y="70881"/>
            <a:ext cx="12192000" cy="225287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BFC9BC1-BAF5-4349-8ACB-3D23B9CEA75D}"/>
              </a:ext>
            </a:extLst>
          </p:cNvPr>
          <p:cNvSpPr/>
          <p:nvPr/>
        </p:nvSpPr>
        <p:spPr>
          <a:xfrm>
            <a:off x="-98854" y="956451"/>
            <a:ext cx="12192000" cy="225287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66021" y="4286789"/>
            <a:ext cx="4973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Гаврилова Дарья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66020" y="3088539"/>
            <a:ext cx="4973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Журавков Егор</a:t>
            </a:r>
            <a:endParaRPr lang="ru-RU" sz="4800" b="1" dirty="0"/>
          </a:p>
        </p:txBody>
      </p:sp>
      <p:sp>
        <p:nvSpPr>
          <p:cNvPr id="10" name="Подзаголовок 4">
            <a:extLst>
              <a:ext uri="{FF2B5EF4-FFF2-40B4-BE49-F238E27FC236}">
                <a16:creationId xmlns:a16="http://schemas.microsoft.com/office/drawing/2014/main" xmlns="" id="{AB17E6FA-BEE2-4D4A-B733-3729B9B9A209}"/>
              </a:ext>
            </a:extLst>
          </p:cNvPr>
          <p:cNvSpPr txBox="1">
            <a:spLocks/>
          </p:cNvSpPr>
          <p:nvPr/>
        </p:nvSpPr>
        <p:spPr>
          <a:xfrm>
            <a:off x="1524000" y="1215121"/>
            <a:ext cx="9144000" cy="731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Интерактивное кафе «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</a:rPr>
              <a:t>FastReac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  <p:pic>
        <p:nvPicPr>
          <p:cNvPr id="1026" name="Picture 2" descr="C:\Users\User\Desktop\юниоры\Юниоры готовая\плакат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3378" r="5184" b="5028"/>
          <a:stretch/>
        </p:blipFill>
        <p:spPr bwMode="auto">
          <a:xfrm>
            <a:off x="648030" y="1729153"/>
            <a:ext cx="5791200" cy="422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6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" y="-128669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Затраты на рекламную компанию перед открытием,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272041"/>
              </p:ext>
            </p:extLst>
          </p:nvPr>
        </p:nvGraphicFramePr>
        <p:xfrm>
          <a:off x="1894566" y="1519195"/>
          <a:ext cx="7874274" cy="426806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577048"/>
                <a:gridCol w="1297226"/>
              </a:tblGrid>
              <a:tr h="1312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Мероприятие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 затрат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5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Рекламный ролик на местном телевидении (1000 руб./10 показов)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10000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2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Реклама в печатных СМИ (800 руб./5 выходов)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4000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2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Реклама на радио (20руб./с*20с/ 4 выхода)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1600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5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Аренда рекламного щита с изготовлением баннера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15000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2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Распространение рекламных буклетов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2000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2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Разработка фирменного стиля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15000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2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сайта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2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Использование социальных сетей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2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Итого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57600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8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0D135A-F4E9-4073-9C7F-0648780A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364278" cy="880579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/>
              <a:t>Затраты </a:t>
            </a:r>
            <a:r>
              <a:rPr lang="ru-RU" sz="3200" b="1" i="1" dirty="0" smtClean="0"/>
              <a:t>на </a:t>
            </a:r>
            <a:r>
              <a:rPr lang="ru-RU" sz="3200" b="1" i="1" dirty="0" err="1" smtClean="0"/>
              <a:t>брендирование</a:t>
            </a:r>
            <a:r>
              <a:rPr lang="ru-RU" sz="3200" b="1" i="1" dirty="0" smtClean="0"/>
              <a:t>, руб.</a:t>
            </a:r>
            <a:endParaRPr lang="ru-RU" sz="2800" b="1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108340"/>
              </p:ext>
            </p:extLst>
          </p:nvPr>
        </p:nvGraphicFramePr>
        <p:xfrm>
          <a:off x="780757" y="2277617"/>
          <a:ext cx="10390163" cy="114543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399443"/>
                <a:gridCol w="1105583"/>
                <a:gridCol w="1507268"/>
                <a:gridCol w="1377869"/>
              </a:tblGrid>
              <a:tr h="324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Цена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Стоимость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4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Изготовление вывески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12000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12000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4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12000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8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-99141"/>
            <a:ext cx="10515600" cy="991235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Коммерческие расходы кафе «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Fas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Rea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» в месяц: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1825625"/>
            <a:ext cx="11826240" cy="435133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«</a:t>
            </a:r>
            <a:r>
              <a:rPr lang="ru-RU" dirty="0"/>
              <a:t>Арендная плата» - </a:t>
            </a:r>
            <a:r>
              <a:rPr lang="ru-RU" b="1" dirty="0" smtClean="0">
                <a:solidFill>
                  <a:srgbClr val="C00000"/>
                </a:solidFill>
              </a:rPr>
              <a:t>45000 </a:t>
            </a:r>
            <a:r>
              <a:rPr lang="ru-RU" dirty="0" smtClean="0"/>
              <a:t>руб</a:t>
            </a:r>
            <a:r>
              <a:rPr lang="ru-RU" dirty="0"/>
              <a:t>./мес., начиная с апреля </a:t>
            </a:r>
            <a:r>
              <a:rPr lang="ru-RU" dirty="0" smtClean="0"/>
              <a:t>01.04.2021г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«Коммунальные платежи» - </a:t>
            </a:r>
            <a:r>
              <a:rPr lang="ru-RU" b="1" dirty="0" smtClean="0">
                <a:solidFill>
                  <a:srgbClr val="C00000"/>
                </a:solidFill>
              </a:rPr>
              <a:t>10000 </a:t>
            </a:r>
            <a:r>
              <a:rPr lang="ru-RU" dirty="0" smtClean="0"/>
              <a:t>руб</a:t>
            </a:r>
            <a:r>
              <a:rPr lang="ru-RU" dirty="0" smtClean="0"/>
              <a:t>./мес. с 01.05.2021г.</a:t>
            </a:r>
          </a:p>
          <a:p>
            <a:r>
              <a:rPr lang="ru-RU" dirty="0" smtClean="0"/>
              <a:t>«</a:t>
            </a:r>
            <a:r>
              <a:rPr lang="ru-RU" dirty="0"/>
              <a:t>Телефония и Интернет» - </a:t>
            </a:r>
            <a:r>
              <a:rPr lang="ru-RU" b="1" dirty="0" smtClean="0">
                <a:solidFill>
                  <a:srgbClr val="C00000"/>
                </a:solidFill>
              </a:rPr>
              <a:t>2000</a:t>
            </a:r>
            <a:r>
              <a:rPr lang="ru-RU" b="1" dirty="0" smtClean="0"/>
              <a:t> </a:t>
            </a:r>
            <a:r>
              <a:rPr lang="ru-RU" dirty="0" smtClean="0"/>
              <a:t>руб</a:t>
            </a:r>
            <a:r>
              <a:rPr lang="ru-RU" dirty="0"/>
              <a:t>./мес. с 01.05.2021г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</a:t>
            </a:r>
            <a:r>
              <a:rPr lang="ru-RU" dirty="0"/>
              <a:t>Канцтовары» - </a:t>
            </a:r>
            <a:r>
              <a:rPr lang="ru-RU" b="1" dirty="0" smtClean="0">
                <a:solidFill>
                  <a:srgbClr val="C00000"/>
                </a:solidFill>
              </a:rPr>
              <a:t>2000</a:t>
            </a:r>
            <a:r>
              <a:rPr lang="ru-RU" b="1" dirty="0" smtClean="0"/>
              <a:t> </a:t>
            </a:r>
            <a:r>
              <a:rPr lang="ru-RU" dirty="0" smtClean="0"/>
              <a:t>руб</a:t>
            </a:r>
            <a:r>
              <a:rPr lang="ru-RU" dirty="0"/>
              <a:t>./мес. с 01.05.2021г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«Хоз. инвентарь»  - </a:t>
            </a:r>
            <a:r>
              <a:rPr lang="ru-RU" b="1" dirty="0">
                <a:solidFill>
                  <a:srgbClr val="C00000"/>
                </a:solidFill>
              </a:rPr>
              <a:t>1</a:t>
            </a:r>
            <a:r>
              <a:rPr lang="ru-RU" b="1" dirty="0" smtClean="0">
                <a:solidFill>
                  <a:srgbClr val="C00000"/>
                </a:solidFill>
              </a:rPr>
              <a:t>000</a:t>
            </a:r>
            <a:r>
              <a:rPr lang="ru-RU" b="1" dirty="0" smtClean="0"/>
              <a:t> </a:t>
            </a:r>
            <a:r>
              <a:rPr lang="ru-RU" dirty="0" smtClean="0"/>
              <a:t>руб</a:t>
            </a:r>
            <a:r>
              <a:rPr lang="ru-RU" dirty="0" smtClean="0"/>
              <a:t>./мес. с 01.05.2021г.</a:t>
            </a:r>
          </a:p>
          <a:p>
            <a:r>
              <a:rPr lang="ru-RU" dirty="0" smtClean="0"/>
              <a:t>«Электроэнергия непосредственного назначения» - </a:t>
            </a:r>
            <a:r>
              <a:rPr lang="ru-RU" b="1" dirty="0" smtClean="0">
                <a:solidFill>
                  <a:srgbClr val="C00000"/>
                </a:solidFill>
              </a:rPr>
              <a:t>2000</a:t>
            </a:r>
            <a:r>
              <a:rPr lang="ru-RU" b="1" dirty="0" smtClean="0"/>
              <a:t> </a:t>
            </a:r>
            <a:r>
              <a:rPr lang="ru-RU" dirty="0" smtClean="0"/>
              <a:t>руб</a:t>
            </a:r>
            <a:r>
              <a:rPr lang="ru-RU" dirty="0" smtClean="0"/>
              <a:t>./мес. с 01.05.2021г.</a:t>
            </a:r>
          </a:p>
          <a:p>
            <a:r>
              <a:rPr lang="ru-RU" dirty="0" smtClean="0"/>
              <a:t> «Затраты на обслуживание и ремонт технологического оборудования» - </a:t>
            </a:r>
            <a:r>
              <a:rPr lang="ru-RU" b="1" dirty="0" smtClean="0">
                <a:solidFill>
                  <a:srgbClr val="C00000"/>
                </a:solidFill>
              </a:rPr>
              <a:t>5000</a:t>
            </a:r>
            <a:r>
              <a:rPr lang="ru-RU" b="1" dirty="0" smtClean="0"/>
              <a:t> </a:t>
            </a:r>
            <a:r>
              <a:rPr lang="ru-RU" dirty="0" smtClean="0"/>
              <a:t>руб</a:t>
            </a:r>
            <a:r>
              <a:rPr lang="ru-RU" dirty="0" smtClean="0"/>
              <a:t>./мес. с 01.05.2121г.</a:t>
            </a:r>
          </a:p>
          <a:p>
            <a:r>
              <a:rPr lang="ru-RU" dirty="0" smtClean="0"/>
              <a:t>«Пультовая охрана (с выездом на объект)» - </a:t>
            </a:r>
            <a:r>
              <a:rPr lang="ru-RU" b="1" dirty="0" smtClean="0">
                <a:solidFill>
                  <a:srgbClr val="C00000"/>
                </a:solidFill>
              </a:rPr>
              <a:t>3000</a:t>
            </a:r>
            <a:r>
              <a:rPr lang="ru-RU" b="1" dirty="0" smtClean="0"/>
              <a:t> </a:t>
            </a:r>
            <a:r>
              <a:rPr lang="ru-RU" dirty="0" smtClean="0"/>
              <a:t>руб</a:t>
            </a:r>
            <a:r>
              <a:rPr lang="ru-RU" dirty="0" smtClean="0"/>
              <a:t>./мес. с 01.05.2021г.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2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0D135A-F4E9-4073-9C7F-0648780A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4" y="165652"/>
            <a:ext cx="10243932" cy="880579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Бюджет </a:t>
            </a:r>
            <a:r>
              <a:rPr lang="ru-RU" sz="3200" b="1" i="1" dirty="0" smtClean="0"/>
              <a:t>инвестиций (единовременный), руб</a:t>
            </a:r>
            <a:r>
              <a:rPr lang="ru-RU" sz="3200" b="1" i="1" dirty="0"/>
              <a:t>.</a:t>
            </a:r>
            <a:br>
              <a:rPr lang="ru-RU" sz="3200" b="1" i="1" dirty="0"/>
            </a:br>
            <a:endParaRPr lang="ru-RU" sz="2800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212470"/>
              </p:ext>
            </p:extLst>
          </p:nvPr>
        </p:nvGraphicFramePr>
        <p:xfrm>
          <a:off x="259080" y="1321047"/>
          <a:ext cx="10210800" cy="45567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779441"/>
                <a:gridCol w="143135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Статья затрат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Сумма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Государственная пошлина за регистрацию юридического лица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4 000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Печать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Открытие расчетного счета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3 800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Уставный капитал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10 000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Брендирование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12 000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Рекламная компания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57 600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</a:rPr>
                        <a:t>Затраты на ремонт и </a:t>
                      </a:r>
                      <a:r>
                        <a:rPr lang="ru-RU" sz="2000" b="1" i="0" dirty="0" err="1" smtClean="0">
                          <a:solidFill>
                            <a:schemeClr val="tx1"/>
                          </a:solidFill>
                        </a:rPr>
                        <a:t>галодизайн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0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370 000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</a:rPr>
                        <a:t>Стоимость столовой утвари </a:t>
                      </a:r>
                      <a:endParaRPr lang="ru-RU" sz="20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128 600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2000" b="1" i="0" dirty="0" smtClean="0">
                          <a:solidFill>
                            <a:schemeClr val="tx1"/>
                          </a:solidFill>
                          <a:ea typeface="Times New Roman" pitchFamily="18" charset="0"/>
                          <a:cs typeface="Times New Roman" pitchFamily="18" charset="0"/>
                        </a:rPr>
                        <a:t>Стоимость оборудования </a:t>
                      </a:r>
                      <a:endParaRPr lang="ru-RU" sz="20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621 900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</a:rPr>
                        <a:t>Стоимости мебели </a:t>
                      </a:r>
                      <a:endParaRPr lang="ru-RU" sz="20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305 000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1 513 300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0D135A-F4E9-4073-9C7F-0648780A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4" y="165652"/>
            <a:ext cx="10243932" cy="880579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Бюджет </a:t>
            </a:r>
            <a:r>
              <a:rPr lang="ru-RU" sz="3200" b="1" i="1" dirty="0" smtClean="0"/>
              <a:t>инвестиций (ежемесячный), </a:t>
            </a:r>
            <a:r>
              <a:rPr lang="ru-RU" sz="3200" b="1" i="1" dirty="0"/>
              <a:t>руб.</a:t>
            </a:r>
            <a:br>
              <a:rPr lang="ru-RU" sz="3200" b="1" i="1" dirty="0"/>
            </a:br>
            <a:endParaRPr lang="ru-RU" sz="2800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935607"/>
              </p:ext>
            </p:extLst>
          </p:nvPr>
        </p:nvGraphicFramePr>
        <p:xfrm>
          <a:off x="518160" y="1778247"/>
          <a:ext cx="9672711" cy="206197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316782"/>
                <a:gridCol w="135592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Статья затрат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Сумма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</a:rPr>
                        <a:t>Плата </a:t>
                      </a:r>
                      <a:r>
                        <a:rPr lang="ru-RU" sz="2000" i="0" dirty="0">
                          <a:solidFill>
                            <a:schemeClr val="tx1"/>
                          </a:solidFill>
                          <a:effectLst/>
                        </a:rPr>
                        <a:t>за 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</a:rPr>
                        <a:t>аренду</a:t>
                      </a:r>
                      <a:endParaRPr lang="ru-RU" sz="20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45 000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Фонд оплаты труда</a:t>
                      </a:r>
                      <a:endParaRPr lang="ru-RU" sz="20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275 078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Коммерческие расходы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345 078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57CBA7-1035-4583-A669-7D32E57D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0"/>
            <a:ext cx="8960890" cy="681797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Налоговые и другие обязательства</a:t>
            </a:r>
            <a:endParaRPr lang="ru-RU" sz="4000" b="1" i="1" dirty="0"/>
          </a:p>
        </p:txBody>
      </p:sp>
      <p:pic>
        <p:nvPicPr>
          <p:cNvPr id="8" name="Объект 7" descr="https://cf.ppt-online.org/files/slide/1/1F8OZUxV5W0SItkhuTGbD493YNejLEoXMvBHif/slide-15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1173480" y="1905000"/>
            <a:ext cx="8336280" cy="4709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7680" y="1321899"/>
            <a:ext cx="1150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Обычная система (традиционная) налогообложения юридических лиц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9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365125"/>
            <a:ext cx="10302240" cy="679369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Затраты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825625"/>
            <a:ext cx="1164336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/>
              <a:t>Бюджет инвестиций </a:t>
            </a:r>
          </a:p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buNone/>
            </a:pPr>
            <a:r>
              <a:rPr lang="ru-RU" dirty="0" smtClean="0"/>
              <a:t>единовременный </a:t>
            </a:r>
            <a:r>
              <a:rPr lang="ru-RU" b="1" dirty="0" smtClean="0"/>
              <a:t>1 </a:t>
            </a:r>
            <a:r>
              <a:rPr lang="ru-RU" b="1" dirty="0"/>
              <a:t>513 </a:t>
            </a:r>
            <a:r>
              <a:rPr lang="ru-RU" b="1" dirty="0" smtClean="0"/>
              <a:t>300 руб.</a:t>
            </a:r>
            <a:r>
              <a:rPr lang="ru-RU" b="1" dirty="0" smtClean="0">
                <a:cs typeface="Times New Roman"/>
              </a:rPr>
              <a:t> </a:t>
            </a:r>
            <a:r>
              <a:rPr lang="ru-RU" dirty="0" smtClean="0"/>
              <a:t>+ ежемесячный </a:t>
            </a:r>
            <a:r>
              <a:rPr lang="ru-RU" b="1" dirty="0" smtClean="0"/>
              <a:t>345 078 </a:t>
            </a:r>
            <a:r>
              <a:rPr lang="ru-RU" dirty="0" smtClean="0"/>
              <a:t>руб.</a:t>
            </a:r>
          </a:p>
          <a:p>
            <a:pPr marL="0" indent="0" algn="ctr">
              <a:buNone/>
            </a:pPr>
            <a:r>
              <a:rPr lang="ru-RU" dirty="0" smtClean="0"/>
              <a:t>= </a:t>
            </a:r>
            <a:r>
              <a:rPr lang="ru-RU" sz="3600" b="1" dirty="0" smtClean="0">
                <a:solidFill>
                  <a:srgbClr val="C00000"/>
                </a:solidFill>
              </a:rPr>
              <a:t>1 858 378</a:t>
            </a:r>
            <a:r>
              <a:rPr lang="ru-RU" dirty="0" smtClean="0"/>
              <a:t> руб.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16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0D135A-F4E9-4073-9C7F-0648780A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060"/>
            <a:ext cx="12655826" cy="880579"/>
          </a:xfrm>
        </p:spPr>
        <p:txBody>
          <a:bodyPr>
            <a:noAutofit/>
          </a:bodyPr>
          <a:lstStyle/>
          <a:p>
            <a:endParaRPr lang="ru-RU" sz="28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223277-A51B-4C0E-82DE-A1D7D0A7CCD4}"/>
              </a:ext>
            </a:extLst>
          </p:cNvPr>
          <p:cNvSpPr txBox="1"/>
          <p:nvPr/>
        </p:nvSpPr>
        <p:spPr>
          <a:xfrm>
            <a:off x="0" y="1382286"/>
            <a:ext cx="75522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 результатам приведенных расчетов </a:t>
            </a:r>
            <a:r>
              <a:rPr lang="ru-RU" sz="2000" dirty="0" smtClean="0"/>
              <a:t>в бизнес-плане для </a:t>
            </a:r>
            <a:r>
              <a:rPr lang="ru-RU" sz="2000" dirty="0"/>
              <a:t>открытия интерактивного кафе «</a:t>
            </a:r>
            <a:r>
              <a:rPr lang="ru-RU" sz="2000" dirty="0" err="1"/>
              <a:t>Fas</a:t>
            </a:r>
            <a:r>
              <a:rPr lang="en-US" sz="2000" dirty="0"/>
              <a:t>t</a:t>
            </a:r>
            <a:r>
              <a:rPr lang="ru-RU" sz="2000" dirty="0" err="1"/>
              <a:t>Rea</a:t>
            </a:r>
            <a:r>
              <a:rPr lang="en-US" sz="2000" dirty="0"/>
              <a:t>c</a:t>
            </a:r>
            <a:r>
              <a:rPr lang="ru-RU" sz="2000" dirty="0"/>
              <a:t>» с системой электронного меню нам необходимо </a:t>
            </a:r>
            <a:r>
              <a:rPr lang="ru-RU" sz="2000" b="1" dirty="0"/>
              <a:t>1960000</a:t>
            </a:r>
            <a:r>
              <a:rPr lang="ru-RU" sz="2000" dirty="0"/>
              <a:t> руб., из них: </a:t>
            </a:r>
            <a:r>
              <a:rPr lang="ru-RU" sz="2000" b="1" dirty="0"/>
              <a:t>260000</a:t>
            </a:r>
            <a:r>
              <a:rPr lang="ru-RU" sz="2000" dirty="0"/>
              <a:t> руб. собственные </a:t>
            </a:r>
            <a:r>
              <a:rPr lang="ru-RU" sz="2000" dirty="0" smtClean="0"/>
              <a:t>сбережения и </a:t>
            </a:r>
            <a:r>
              <a:rPr lang="ru-RU" sz="2000" b="1" dirty="0"/>
              <a:t>1700000</a:t>
            </a:r>
            <a:r>
              <a:rPr lang="ru-RU" sz="2000" dirty="0"/>
              <a:t> руб. привлеченные средства. Кредит предполагается взять в ПАО «Сбербанк России» на сумму </a:t>
            </a:r>
            <a:r>
              <a:rPr lang="ru-RU" sz="2000" b="1" dirty="0"/>
              <a:t>1700000 </a:t>
            </a:r>
            <a:r>
              <a:rPr lang="ru-RU" sz="2000" dirty="0"/>
              <a:t>руб. на </a:t>
            </a:r>
            <a:r>
              <a:rPr lang="ru-RU" sz="2000" b="1" dirty="0"/>
              <a:t>33</a:t>
            </a:r>
            <a:r>
              <a:rPr lang="ru-RU" sz="2000" dirty="0"/>
              <a:t> месяца под </a:t>
            </a:r>
            <a:r>
              <a:rPr lang="ru-RU" sz="2000" b="1" dirty="0"/>
              <a:t>11%</a:t>
            </a:r>
            <a:r>
              <a:rPr lang="ru-RU" sz="2000" dirty="0"/>
              <a:t> (</a:t>
            </a:r>
            <a:r>
              <a:rPr lang="ru-RU" sz="2000" dirty="0">
                <a:hlinkClick r:id="rId3"/>
              </a:rPr>
              <a:t>http://www.sberbank.ru/ru/s_m_business/credits/short/biznes-proekt</a:t>
            </a:r>
            <a:r>
              <a:rPr lang="ru-RU" sz="2000" dirty="0"/>
              <a:t>). График платежей </a:t>
            </a:r>
            <a:r>
              <a:rPr lang="ru-RU" sz="2000" dirty="0" smtClean="0"/>
              <a:t>производится равными частями </a:t>
            </a:r>
            <a:r>
              <a:rPr lang="ru-RU" sz="2000" dirty="0"/>
              <a:t>- равный </a:t>
            </a:r>
            <a:r>
              <a:rPr lang="ru-RU" sz="2000" b="1" dirty="0"/>
              <a:t>60101,86</a:t>
            </a:r>
            <a:r>
              <a:rPr lang="ru-RU" sz="2000" dirty="0"/>
              <a:t> руб. начиная с апреля 2021г (</a:t>
            </a:r>
            <a:r>
              <a:rPr lang="ru-RU" sz="2000" dirty="0">
                <a:hlinkClick r:id="rId4"/>
              </a:rPr>
              <a:t>http://www.kreditnyi-calculator.ru/credit/sberbank/</a:t>
            </a:r>
            <a:r>
              <a:rPr lang="ru-RU" sz="2000" dirty="0"/>
              <a:t>). </a:t>
            </a:r>
            <a:r>
              <a:rPr lang="ru-RU" sz="2000" b="1" dirty="0"/>
              <a:t>Выплата по кредиту заканчивается в декабре 2023г. </a:t>
            </a:r>
            <a:endParaRPr lang="ru-RU" sz="2000" b="1" dirty="0" smtClean="0"/>
          </a:p>
          <a:p>
            <a:r>
              <a:rPr lang="ru-RU" sz="2000" b="1" dirty="0" smtClean="0"/>
              <a:t>Срок </a:t>
            </a:r>
            <a:r>
              <a:rPr lang="ru-RU" sz="2000" b="1" dirty="0"/>
              <a:t>окупаемости проекта достигается  в марте 2022г и составляет 9 месяцев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6914" r="52540" b="49222"/>
          <a:stretch/>
        </p:blipFill>
        <p:spPr bwMode="auto">
          <a:xfrm>
            <a:off x="7636170" y="3318102"/>
            <a:ext cx="4555830" cy="353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7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393"/>
            <a:ext cx="10515600" cy="869315"/>
          </a:xfrm>
        </p:spPr>
        <p:txBody>
          <a:bodyPr>
            <a:noAutofit/>
          </a:bodyPr>
          <a:lstStyle/>
          <a:p>
            <a:pPr lvl="0" indent="45085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Расчет </a:t>
            </a:r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выручки и планируемого усредненного количества посетителей кафе «</a:t>
            </a:r>
            <a:r>
              <a:rPr lang="ru-RU" altLang="ru-RU" sz="2400" b="1" i="1" dirty="0" err="1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Fas</a:t>
            </a:r>
            <a:r>
              <a:rPr lang="en-US" altLang="ru-RU" sz="2400" b="1" i="1" dirty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altLang="ru-RU" sz="2400" b="1" i="1" dirty="0" err="1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Rea</a:t>
            </a:r>
            <a:r>
              <a:rPr lang="en-US" altLang="ru-RU" sz="2400" b="1" i="1" dirty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» с учетом сезонности </a:t>
            </a: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продаж</a:t>
            </a:r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</a:b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19" y="0"/>
            <a:ext cx="1554481" cy="1554481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780363"/>
              </p:ext>
            </p:extLst>
          </p:nvPr>
        </p:nvGraphicFramePr>
        <p:xfrm>
          <a:off x="396240" y="1334054"/>
          <a:ext cx="9997439" cy="553212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60011"/>
                <a:gridCol w="1205507"/>
                <a:gridCol w="1205507"/>
                <a:gridCol w="1406074"/>
                <a:gridCol w="1407133"/>
                <a:gridCol w="1407133"/>
                <a:gridCol w="1406074"/>
              </a:tblGrid>
              <a:tr h="31181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Месяц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75">
                          <a:solidFill>
                            <a:schemeClr val="tx1"/>
                          </a:solidFill>
                          <a:effectLst/>
                        </a:rPr>
                        <a:t>Среднедневная численность, чел.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Выручка, руб.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2021г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2022г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2023г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2021г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2022г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2023г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7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Январь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751000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872900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7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Февраль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842800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921200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7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Март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933100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1019900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20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Апрель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903000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987000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7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Май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651000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1085000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1019900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7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Июнь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777000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1050000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1050000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20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Июль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868000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868000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1019900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7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Август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716100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868000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1019900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7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Сентябрь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819000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1050000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1113000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7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Октябрь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933100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1150100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1236900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20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Ноябрь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987000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1260000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1260000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7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Декабрь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1367100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1584100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1670900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3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7 118 300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11 477 100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13 191 500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955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73E027-7001-4FA1-A6AD-2CAFE60B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152" y="2833656"/>
            <a:ext cx="7468030" cy="1119118"/>
          </a:xfrm>
        </p:spPr>
        <p:txBody>
          <a:bodyPr>
            <a:normAutofit/>
          </a:bodyPr>
          <a:lstStyle/>
          <a:p>
            <a:r>
              <a:rPr lang="ru-RU" sz="6000" b="1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0413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-47625" y="1882399"/>
            <a:ext cx="12192000" cy="7143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336600"/>
                </a:solidFill>
                <a:latin typeface="+mj-lt"/>
                <a:ea typeface="Batang" pitchFamily="18" charset="-127"/>
              </a:rPr>
              <a:t>ФОРМА СОБСТВЕННОСТИ -ЧАСТНАЯ</a:t>
            </a:r>
            <a:endParaRPr lang="ru-RU" sz="2800" b="1" dirty="0">
              <a:solidFill>
                <a:srgbClr val="336600"/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56066" y="1054258"/>
            <a:ext cx="7905805" cy="642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336600"/>
                </a:solidFill>
                <a:latin typeface="+mj-lt"/>
                <a:ea typeface="Batang" pitchFamily="18" charset="-127"/>
              </a:rPr>
              <a:t>ОТКРЫТИЕ ЮРИДИЧЕСКОГО ЛИЦА</a:t>
            </a:r>
            <a:endParaRPr lang="ru-RU" sz="2800" b="1" dirty="0">
              <a:solidFill>
                <a:srgbClr val="336600"/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25873" y="2857496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913284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64738" y="314320"/>
            <a:ext cx="12192000" cy="7143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336600"/>
                </a:solidFill>
                <a:latin typeface="+mj-lt"/>
                <a:ea typeface="Batang" pitchFamily="18" charset="-127"/>
              </a:rPr>
              <a:t>ОРГАНИЗАЦИОННО-ПРАВОВАЯ </a:t>
            </a:r>
            <a:r>
              <a:rPr lang="ru-RU" sz="2800" b="1" dirty="0" smtClean="0">
                <a:solidFill>
                  <a:srgbClr val="336600"/>
                </a:solidFill>
                <a:latin typeface="+mj-lt"/>
                <a:ea typeface="Batang" pitchFamily="18" charset="-127"/>
              </a:rPr>
              <a:t>ФОРМА  - </a:t>
            </a:r>
            <a:r>
              <a:rPr lang="ru-RU" sz="2800" b="1" dirty="0">
                <a:solidFill>
                  <a:srgbClr val="336600"/>
                </a:solidFill>
                <a:latin typeface="+mj-lt"/>
                <a:ea typeface="Batang" pitchFamily="18" charset="-127"/>
              </a:rPr>
              <a:t>ООО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8363" y="2673521"/>
            <a:ext cx="6752926" cy="23083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уставный капитал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10000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 руб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Batang" pitchFamily="18" charset="-127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открытие расчетного счета ПАО «Сбербанк России» тариф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Оптима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+»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3800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 руб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.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государственная пошлина за регистрацию -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4000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 руб.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Batang" pitchFamily="18" charset="-127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 bmk="929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печать юридического лица </a:t>
            </a:r>
            <a:r>
              <a:rPr kumimoji="0" lang="ru-RU" sz="2400" b="1" i="0" u="none" strike="noStrike" cap="none" normalizeH="0" baseline="0" dirty="0" smtClean="0" bmk="929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1000</a:t>
            </a:r>
            <a:r>
              <a:rPr kumimoji="0" lang="ru-RU" sz="2400" b="1" i="0" u="none" strike="noStrike" cap="none" normalizeH="0" baseline="0" dirty="0" smtClean="0" bmk="929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Batang" pitchFamily="18" charset="-127"/>
                <a:cs typeface="Times New Roman" pitchFamily="18" charset="0"/>
              </a:rPr>
              <a:t> руб. </a:t>
            </a:r>
            <a:endParaRPr kumimoji="0" lang="ru-RU" sz="2400" b="1" i="0" u="none" strike="noStrike" cap="none" normalizeH="0" baseline="0" dirty="0" smtClean="0" bmk="929">
              <a:ln>
                <a:noFill/>
              </a:ln>
              <a:solidFill>
                <a:srgbClr val="000000"/>
              </a:solidFill>
              <a:effectLst/>
              <a:latin typeface="+mj-lt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1289" y="3633002"/>
            <a:ext cx="5265973" cy="2870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59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12192000" cy="714379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336600"/>
                </a:solidFill>
                <a:latin typeface="+mj-lt"/>
                <a:ea typeface="Batang" pitchFamily="18" charset="-127"/>
                <a:cs typeface="Aparajita" pitchFamily="34" charset="0"/>
              </a:rPr>
              <a:t>Используемые ресурсы</a:t>
            </a:r>
            <a:endParaRPr lang="ru-RU" sz="4000" b="1" i="1" dirty="0">
              <a:solidFill>
                <a:srgbClr val="336600"/>
              </a:solidFill>
              <a:latin typeface="+mj-lt"/>
              <a:ea typeface="Batang" pitchFamily="18" charset="-127"/>
              <a:cs typeface="Aparajit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12" y="2357431"/>
            <a:ext cx="3238523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smtClean="0">
                <a:latin typeface="+mj-lt"/>
              </a:rPr>
              <a:t>ФИНАНСОВЫЕ</a:t>
            </a:r>
            <a:endParaRPr lang="ru-RU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04" y="3488296"/>
            <a:ext cx="180972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СОБСТВЕННЫЕ</a:t>
            </a:r>
            <a:endParaRPr lang="ru-RU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9852" y="3488296"/>
            <a:ext cx="161926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ЗАЁМНЫЕ</a:t>
            </a:r>
            <a:endParaRPr lang="ru-RU" b="1" dirty="0">
              <a:latin typeface="+mj-lt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381224" y="976296"/>
            <a:ext cx="1143008" cy="1333509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2666977" y="2857494"/>
            <a:ext cx="571504" cy="571508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1990" y="2357431"/>
            <a:ext cx="304802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+mj-lt"/>
              </a:rPr>
              <a:t>ТРУДОВЫЕ</a:t>
            </a:r>
            <a:endParaRPr lang="ru-RU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0512" y="2357431"/>
            <a:ext cx="4190987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+mj-lt"/>
              </a:rPr>
              <a:t>ИНФОРМАЦИОННЫЕ</a:t>
            </a:r>
            <a:endParaRPr lang="ru-RU" sz="2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104" y="4500740"/>
            <a:ext cx="2285973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260 ТЫС. РУБ – ПЛАНИРУЕМ ВЕРНУТЬ ИЗ ЧИСТОЙ ПРИБЫЛИ В АПРЕЛЕ 2022 ГОДА</a:t>
            </a:r>
            <a:endParaRPr lang="ru-RU" sz="1600" b="1" dirty="0">
              <a:latin typeface="+mj-lt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858272" y="4142322"/>
            <a:ext cx="571504" cy="2117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66976" y="4500570"/>
            <a:ext cx="200026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- 1700 ТЫС. РУБ ПОД 11% ГОДОВЫХ. ПЛАНИРУЕМ ВЕРНУТЬ ДЕКАБРЬ 2023 ГОДА</a:t>
            </a:r>
            <a:endParaRPr lang="ru-RU" sz="1600" b="1" dirty="0">
              <a:latin typeface="+mj-lt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16200000" flipH="1">
            <a:off x="3333729" y="4143380"/>
            <a:ext cx="571506" cy="1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1154872" y="2845590"/>
            <a:ext cx="642942" cy="666755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5370640" y="1678637"/>
            <a:ext cx="1070776" cy="1059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8441548" y="1012014"/>
            <a:ext cx="1214446" cy="1333509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67240" y="3143248"/>
            <a:ext cx="2952771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ПОДБОР ВЫСОКОКВАЛИФИ-ЦИРОВАННОГО ПЕРСОНАЛА В КОЛИЧЕСТВЕ 12 ЧЕЛ. + 2 УЧРЕДИТЕЛЯ</a:t>
            </a:r>
            <a:endParaRPr lang="ru-RU" sz="1600" b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10512" y="3214687"/>
            <a:ext cx="4191029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-</a:t>
            </a:r>
            <a:r>
              <a:rPr lang="ru-RU" sz="1600" b="1" dirty="0" smtClean="0">
                <a:latin typeface="+mj-lt"/>
              </a:rPr>
              <a:t>ПОКУПКА ЛИЦЕНЗИРОВАННОГО ПРОГРАММНОГО ОБЕСПЕЧЕНИЯ ( </a:t>
            </a:r>
            <a:r>
              <a:rPr lang="en-US" sz="1600" b="1" dirty="0" smtClean="0">
                <a:latin typeface="+mj-lt"/>
              </a:rPr>
              <a:t>E-MENU</a:t>
            </a:r>
            <a:r>
              <a:rPr lang="ru-RU" sz="1600" b="1" dirty="0" smtClean="0">
                <a:latin typeface="+mj-lt"/>
              </a:rPr>
              <a:t>, 1С, </a:t>
            </a:r>
            <a:r>
              <a:rPr lang="en-US" sz="1600" b="1" dirty="0" smtClean="0">
                <a:latin typeface="+mj-lt"/>
              </a:rPr>
              <a:t>R-KEEPER</a:t>
            </a:r>
            <a:r>
              <a:rPr lang="ru-RU" sz="1600" b="1" dirty="0" smtClean="0">
                <a:latin typeface="+mj-lt"/>
              </a:rPr>
              <a:t>;</a:t>
            </a:r>
          </a:p>
          <a:p>
            <a:pPr algn="ctr"/>
            <a:r>
              <a:rPr lang="en-US" sz="1600" b="1" dirty="0" smtClean="0">
                <a:latin typeface="+mj-lt"/>
              </a:rPr>
              <a:t>- </a:t>
            </a:r>
            <a:r>
              <a:rPr lang="ru-RU" sz="1600" b="1" dirty="0" smtClean="0">
                <a:latin typeface="+mj-lt"/>
              </a:rPr>
              <a:t>ВЫСОКОТЕХНОЛОГИЧЕСКОЕ ОБОРУДОВАНИЕ;</a:t>
            </a:r>
          </a:p>
          <a:p>
            <a:pPr algn="ctr"/>
            <a:r>
              <a:rPr lang="ru-RU" sz="1600" b="1" dirty="0" smtClean="0">
                <a:latin typeface="+mj-lt"/>
              </a:rPr>
              <a:t>- АУТСОРСИНГ – РАЗРАБОТКА ВЕБ-САЙТА И ФИРМЕННОГО СТИЛЯ;</a:t>
            </a:r>
          </a:p>
          <a:p>
            <a:pPr algn="ctr"/>
            <a:r>
              <a:rPr lang="ru-RU" sz="1600" b="1" dirty="0" smtClean="0">
                <a:latin typeface="+mj-lt"/>
              </a:rPr>
              <a:t>- АУТСОРСИНГ В БУХГАЛТЕРИИ:</a:t>
            </a:r>
          </a:p>
          <a:p>
            <a:pPr algn="ctr"/>
            <a:r>
              <a:rPr lang="ru-RU" sz="1600" b="1" dirty="0" smtClean="0">
                <a:latin typeface="+mj-lt"/>
              </a:rPr>
              <a:t>ИНФРМАЦИОННОЕ, ЮРИДИ-ЧЕСКОЕ И БУХГАЛТЕРСКОЕ СОПРОВОЖДЕНИЕ.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rot="16200000" flipH="1">
            <a:off x="6238877" y="3000371"/>
            <a:ext cx="285752" cy="3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H="1">
            <a:off x="9917935" y="3036091"/>
            <a:ext cx="357191" cy="3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0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714733" y="1643050"/>
            <a:ext cx="4762533" cy="428628"/>
          </a:xfr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МАТЕРИАЛЬНЫЕ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49153"/>
            <a:ext cx="12192000" cy="6429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Batang" pitchFamily="18" charset="-127"/>
                <a:cs typeface="Aparajita" pitchFamily="34" charset="0"/>
              </a:rPr>
              <a:t>Используемые ресурсы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Batang" pitchFamily="18" charset="-127"/>
              <a:cs typeface="Aparajit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33" y="3168520"/>
            <a:ext cx="31432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ЗАТРАТЫ НА РЕМОНТ И ГАЛОДИЗАЙН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8300" y="2033240"/>
            <a:ext cx="2171705" cy="379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ОБОРУДОВАНИЕ</a:t>
            </a:r>
            <a:endParaRPr lang="ru-RU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8269" y="3357563"/>
            <a:ext cx="25717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СТОЛОВАЯ УТВАРЬ</a:t>
            </a:r>
            <a:endParaRPr lang="ru-RU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5820" y="5486968"/>
            <a:ext cx="380242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МЕБЕЛЬ И ПРЕДМЕТЫ ИНТЕРЬЕРА</a:t>
            </a:r>
            <a:endParaRPr lang="ru-RU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2435" y="4282868"/>
            <a:ext cx="381002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ПЕРВИЧНОЕ ПОПОЛНЕНИЕ ТОВАРНЫХ  ЗАПАСОВ</a:t>
            </a:r>
            <a:endParaRPr lang="ru-RU" b="1" dirty="0">
              <a:latin typeface="+mj-lt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571726" y="2049306"/>
            <a:ext cx="1482114" cy="109394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30" idx="0"/>
          </p:cNvCxnSpPr>
          <p:nvPr/>
        </p:nvCxnSpPr>
        <p:spPr>
          <a:xfrm>
            <a:off x="5970280" y="2071679"/>
            <a:ext cx="40954" cy="270124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524759" y="2071679"/>
            <a:ext cx="1192524" cy="221119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238481" y="2093597"/>
            <a:ext cx="999185" cy="239364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810512" y="2071678"/>
            <a:ext cx="2286016" cy="128588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83710" y="5671634"/>
            <a:ext cx="313373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РЕКЛАМНАЯ КОМПАНИЯ</a:t>
            </a:r>
            <a:endParaRPr lang="ru-RU" b="1" dirty="0">
              <a:latin typeface="+mj-lt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292345" y="2071678"/>
            <a:ext cx="720090" cy="359995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905235" y="2071679"/>
            <a:ext cx="664862" cy="339337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9571" y="4487242"/>
            <a:ext cx="33680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ФОНД ОПЛАТЫ ТРУДА (ФОТ)</a:t>
            </a:r>
            <a:endParaRPr lang="ru-RU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557" y="2033240"/>
            <a:ext cx="31432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КОММЕРЧЕСКИЕ РАСХОДЫ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0122" y="4772922"/>
            <a:ext cx="256222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БРЕНДИРОВАНИЕ</a:t>
            </a:r>
            <a:endParaRPr lang="ru-RU" b="1" dirty="0">
              <a:latin typeface="+mj-lt"/>
            </a:endParaRPr>
          </a:p>
        </p:txBody>
      </p:sp>
      <p:cxnSp>
        <p:nvCxnSpPr>
          <p:cNvPr id="39" name="Прямая со стрелкой 38"/>
          <p:cNvCxnSpPr>
            <a:stCxn id="6" idx="1"/>
          </p:cNvCxnSpPr>
          <p:nvPr/>
        </p:nvCxnSpPr>
        <p:spPr>
          <a:xfrm flipH="1">
            <a:off x="3238480" y="1857364"/>
            <a:ext cx="476253" cy="41625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0" idx="1"/>
          </p:cNvCxnSpPr>
          <p:nvPr/>
        </p:nvCxnSpPr>
        <p:spPr>
          <a:xfrm>
            <a:off x="8326754" y="1784035"/>
            <a:ext cx="731546" cy="43919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44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" y="1"/>
            <a:ext cx="10515600" cy="838199"/>
          </a:xfrm>
        </p:spPr>
        <p:txBody>
          <a:bodyPr>
            <a:normAutofit/>
          </a:bodyPr>
          <a:lstStyle/>
          <a:p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Штатное расписание и фонд оплаты труда кафе «</a:t>
            </a:r>
            <a:r>
              <a:rPr lang="ru-RU" altLang="ru-RU" sz="2400" b="1" i="1" dirty="0" err="1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Fas</a:t>
            </a:r>
            <a:r>
              <a:rPr lang="en-US" altLang="ru-RU" sz="2400" b="1" i="1" dirty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altLang="ru-RU" sz="2400" b="1" i="1" dirty="0" err="1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Rea</a:t>
            </a:r>
            <a:r>
              <a:rPr lang="en-US" altLang="ru-RU" sz="2400" b="1" i="1" dirty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», руб./</a:t>
            </a:r>
            <a:r>
              <a:rPr lang="ru-RU" altLang="ru-RU" sz="2400" b="1" i="1" dirty="0" err="1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мес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617403"/>
              </p:ext>
            </p:extLst>
          </p:nvPr>
        </p:nvGraphicFramePr>
        <p:xfrm>
          <a:off x="426717" y="1524001"/>
          <a:ext cx="8991602" cy="52165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149693"/>
                <a:gridCol w="3149693"/>
                <a:gridCol w="816222"/>
                <a:gridCol w="937997"/>
                <a:gridCol w="937997"/>
              </a:tblGrid>
              <a:tr h="921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Служба кафе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Должность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Кол-во, чел.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Оклад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ФОТ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4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Руководитель организации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Директор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30000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819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Административная служба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Администратор (директор) внутреннее совмещение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4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Администратор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492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Служба обслуживания клиентов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Повар-технолог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Официант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4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Барное обслуживание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Бармен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4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Клининг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Мойщица-уборщица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4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Итого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189000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4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Отчисления: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30,2%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57078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4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Итого с отчислениями: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246078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8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Аутсорсинг/мес.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Бизнес-ассистент, бухгалтер, юрист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29000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29000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4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Всего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275078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00" y="3546115"/>
            <a:ext cx="2529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организационной структуре кафе финансово-бухгалтерская и юридическая служба отсутствует, так как мы воспользовались программой «</a:t>
            </a:r>
            <a:r>
              <a:rPr lang="ru-RU" dirty="0">
                <a:hlinkClick r:id="rId4"/>
              </a:rPr>
              <a:t>Моя бухгалтерия Аутсорсинг</a:t>
            </a:r>
            <a:r>
              <a:rPr lang="ru-RU" dirty="0"/>
              <a:t>» от ПАО «Сбербанк»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14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0975"/>
            <a:ext cx="1086612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Расчет стоимости столовой утвари интерактивного кафе «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</a:rPr>
              <a:t>Fas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</a:rPr>
              <a:t>Rea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»,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212955"/>
              </p:ext>
            </p:extLst>
          </p:nvPr>
        </p:nvGraphicFramePr>
        <p:xfrm>
          <a:off x="475297" y="1519193"/>
          <a:ext cx="10197507" cy="5049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2997"/>
                <a:gridCol w="1078824"/>
                <a:gridCol w="2524239"/>
                <a:gridCol w="1291447"/>
              </a:tblGrid>
              <a:tr h="1548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Наименование изделия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Кол-во, шт.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Стоимость одного комплекта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Итоговая стоимость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22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Столовая посуда (комплект на 1 персону – 5 шт.)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80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350 (70руб./шт.)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28000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5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Стеклянная посуда (комплект – 7 шт.)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70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350 (50руб./шт.)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24500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5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Столовые приборы (комплект – 4 шт.)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80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100 (25руб./шт.)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8000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5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Салфетки, блок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3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200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600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5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Аксессуары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30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200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6000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5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Итого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128600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-150975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sz="3600" b="1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Стоимость </a:t>
            </a:r>
            <a:r>
              <a:rPr lang="ru-RU" altLang="ru-RU" sz="3600" b="1" i="1" dirty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оборудования кафе «</a:t>
            </a:r>
            <a:r>
              <a:rPr lang="ru-RU" altLang="ru-RU" sz="3600" b="1" i="1" dirty="0" err="1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Fas</a:t>
            </a:r>
            <a:r>
              <a:rPr lang="en-US" altLang="ru-RU" sz="3600" b="1" i="1" dirty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altLang="ru-RU" sz="3600" b="1" i="1" dirty="0" err="1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Rea</a:t>
            </a:r>
            <a:r>
              <a:rPr lang="en-US" altLang="ru-RU" sz="3600" b="1" i="1" dirty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3600" b="1" i="1" dirty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», руб.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459738"/>
              </p:ext>
            </p:extLst>
          </p:nvPr>
        </p:nvGraphicFramePr>
        <p:xfrm>
          <a:off x="624840" y="1519195"/>
          <a:ext cx="10210799" cy="4632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7951"/>
                <a:gridCol w="1057243"/>
                <a:gridCol w="1449721"/>
                <a:gridCol w="1485884"/>
              </a:tblGrid>
              <a:tr h="78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Наименование оборудования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Коли-во (шт.)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Стоимость одной ед.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Сметная стоимость 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Оборудование для горячего цеха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3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21000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63000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Оборудование для холодного цеха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3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8300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25000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Оборудование для моечной кухонной посуды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2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7000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14000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Оборудование для бара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3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60000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180000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Офисное и контрольно-кассовое оборудование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3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-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70000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Интерактивная панель на столы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</a:rPr>
                        <a:t>15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</a:rPr>
                        <a:t>15400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231000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8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Программное обеспечение для контрольно-кассового оборудования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1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24000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Программное обеспечение для электронного меню 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1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14900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Итого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-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621900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0" y="2592959"/>
            <a:ext cx="63991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276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276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276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276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276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76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76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76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76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6850" algn="l"/>
              </a:tabLst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68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1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05" y="-15097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Расчет стоимости мебели для кафе «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Fas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Rea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»,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576783"/>
              </p:ext>
            </p:extLst>
          </p:nvPr>
        </p:nvGraphicFramePr>
        <p:xfrm>
          <a:off x="762000" y="1519195"/>
          <a:ext cx="10210800" cy="3917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1057"/>
                <a:gridCol w="2307834"/>
                <a:gridCol w="2155450"/>
                <a:gridCol w="2506459"/>
              </a:tblGrid>
              <a:tr h="1051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изделия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Кол-во, шт.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Цена единицы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Итоговая стоимость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55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Столы для торгового зала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255000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55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Стулья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55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305000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2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9681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Затраты на ремонт и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галодизайн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кафе «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Fas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Rea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»,руб.</a:t>
            </a:r>
            <a:b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622737"/>
              </p:ext>
            </p:extLst>
          </p:nvPr>
        </p:nvGraphicFramePr>
        <p:xfrm>
          <a:off x="836294" y="1666526"/>
          <a:ext cx="10304146" cy="335357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558625"/>
                <a:gridCol w="749528"/>
                <a:gridCol w="1648114"/>
                <a:gridCol w="1347879"/>
              </a:tblGrid>
              <a:tr h="1140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Цена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Показатель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Стоимость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3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Ремонт помещений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3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Стены.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Галодизайн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60кв.м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120000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3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Потолок.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Галодизайн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50кв.м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3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Итого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370000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38D9AB4-0070-42FB-B9FC-254CFBEDAD6E}"/>
              </a:ext>
            </a:extLst>
          </p:cNvPr>
          <p:cNvSpPr/>
          <p:nvPr/>
        </p:nvSpPr>
        <p:spPr>
          <a:xfrm>
            <a:off x="0" y="892094"/>
            <a:ext cx="121920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05" y="0"/>
            <a:ext cx="1519195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02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677</TotalTime>
  <Words>1476</Words>
  <Application>Microsoft Office PowerPoint</Application>
  <PresentationFormat>Произвольный</PresentationFormat>
  <Paragraphs>436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Команда «Two as One»</vt:lpstr>
      <vt:lpstr>Презентация PowerPoint</vt:lpstr>
      <vt:lpstr>Используемые ресурсы</vt:lpstr>
      <vt:lpstr>МАТЕРИАЛЬНЫЕ</vt:lpstr>
      <vt:lpstr>Штатное расписание и фонд оплаты труда кафе «FastReac», руб./мес</vt:lpstr>
      <vt:lpstr>Расчет стоимости столовой утвари интерактивного кафе «FastReac», руб.</vt:lpstr>
      <vt:lpstr>Стоимость оборудования кафе «FastReac», руб.</vt:lpstr>
      <vt:lpstr>Расчет стоимости мебели для кафе «FastReac», руб.</vt:lpstr>
      <vt:lpstr>Затраты на ремонт и галодизайн кафе «FastReac»,руб. </vt:lpstr>
      <vt:lpstr>Затраты на рекламную компанию перед открытием, руб.</vt:lpstr>
      <vt:lpstr>Затраты на брендирование, руб.</vt:lpstr>
      <vt:lpstr>Коммерческие расходы кафе «FastReac» в месяц:</vt:lpstr>
      <vt:lpstr>Бюджет инвестиций (единовременный), руб. </vt:lpstr>
      <vt:lpstr>Бюджет инвестиций (ежемесячный), руб. </vt:lpstr>
      <vt:lpstr>Налоговые и другие обязательства</vt:lpstr>
      <vt:lpstr>Затраты</vt:lpstr>
      <vt:lpstr>Презентация PowerPoint</vt:lpstr>
      <vt:lpstr>Расчет выручки и планируемого усредненного количества посетителей кафе «FastReac» с учетом сезонности продаж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«РинЛин»</dc:title>
  <dc:creator>Admin</dc:creator>
  <cp:lastModifiedBy>User</cp:lastModifiedBy>
  <cp:revision>75</cp:revision>
  <dcterms:created xsi:type="dcterms:W3CDTF">2020-02-20T09:10:36Z</dcterms:created>
  <dcterms:modified xsi:type="dcterms:W3CDTF">2021-02-09T14:11:23Z</dcterms:modified>
</cp:coreProperties>
</file>