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9144000"/>
  <p:notesSz cx="6858000" cy="9144000"/>
  <p:embeddedFontLst>
    <p:embeddedFont>
      <p:font typeface="Quattrocento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bold.fntdata"/><Relationship Id="rId11" Type="http://schemas.openxmlformats.org/officeDocument/2006/relationships/slide" Target="slides/slide5.xml"/><Relationship Id="rId22" Type="http://schemas.openxmlformats.org/officeDocument/2006/relationships/font" Target="fonts/QuattrocentoSans-boldItalic.fntdata"/><Relationship Id="rId10" Type="http://schemas.openxmlformats.org/officeDocument/2006/relationships/slide" Target="slides/slide4.xml"/><Relationship Id="rId21" Type="http://schemas.openxmlformats.org/officeDocument/2006/relationships/font" Target="fonts/Quattrocento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QuattrocentoSans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 rot="5400000">
            <a:off x="-436711" y="1966987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381000" y="1295399"/>
            <a:ext cx="8305800" cy="4525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6719" lvl="0" marL="457200" algn="l">
              <a:lnSpc>
                <a:spcPct val="108333"/>
              </a:lnSpc>
              <a:spcBef>
                <a:spcPts val="480"/>
              </a:spcBef>
              <a:spcAft>
                <a:spcPts val="0"/>
              </a:spcAft>
              <a:buSzPts val="3120"/>
              <a:buFont typeface="Arial"/>
              <a:buChar char="•"/>
              <a:defRPr b="0" sz="2400"/>
            </a:lvl1pPr>
            <a:lvl2pPr indent="-393700" lvl="1" marL="9144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indent="-377189" lvl="2" marL="1371600" algn="l">
              <a:lnSpc>
                <a:spcPct val="144444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indent="-360680" lvl="3" marL="1828800" algn="l">
              <a:lnSpc>
                <a:spcPct val="1625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44170" lvl="4" marL="2286000" algn="l">
              <a:lnSpc>
                <a:spcPct val="185714"/>
              </a:lnSpc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381000" y="669600"/>
            <a:ext cx="825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3120"/>
              <a:buFont typeface="Trebuchet MS"/>
              <a:buNone/>
              <a:defRPr sz="24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1" type="ftr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76200" y="66380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1200">
                <a:solidFill>
                  <a:srgbClr val="04617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algn="l">
              <a:spcBef>
                <a:spcPts val="0"/>
              </a:spcBef>
              <a:buNone/>
              <a:defRPr b="1" sz="1200">
                <a:solidFill>
                  <a:srgbClr val="04617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algn="l">
              <a:spcBef>
                <a:spcPts val="0"/>
              </a:spcBef>
              <a:buNone/>
              <a:defRPr b="1" sz="1200">
                <a:solidFill>
                  <a:srgbClr val="04617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algn="l">
              <a:spcBef>
                <a:spcPts val="0"/>
              </a:spcBef>
              <a:buNone/>
              <a:defRPr b="1" sz="1200">
                <a:solidFill>
                  <a:srgbClr val="04617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algn="l">
              <a:spcBef>
                <a:spcPts val="0"/>
              </a:spcBef>
              <a:buNone/>
              <a:defRPr b="1" sz="1200">
                <a:solidFill>
                  <a:srgbClr val="04617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algn="l">
              <a:spcBef>
                <a:spcPts val="0"/>
              </a:spcBef>
              <a:buNone/>
              <a:defRPr b="1" sz="1200">
                <a:solidFill>
                  <a:srgbClr val="04617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algn="l">
              <a:spcBef>
                <a:spcPts val="0"/>
              </a:spcBef>
              <a:buNone/>
              <a:defRPr b="1" sz="1200">
                <a:solidFill>
                  <a:srgbClr val="04617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algn="l">
              <a:spcBef>
                <a:spcPts val="0"/>
              </a:spcBef>
              <a:buNone/>
              <a:defRPr b="1" sz="1200">
                <a:solidFill>
                  <a:srgbClr val="04617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algn="l">
              <a:spcBef>
                <a:spcPts val="0"/>
              </a:spcBef>
              <a:buNone/>
              <a:defRPr b="1" sz="1200">
                <a:solidFill>
                  <a:srgbClr val="04617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5" name="Google Shape;105;p13"/>
          <p:cNvSpPr txBox="1"/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/Summary">
  <p:cSld name="Agenda/Summar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381000" y="3130200"/>
            <a:ext cx="6629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340"/>
              <a:buFont typeface="Trebuchet MS"/>
              <a:buNone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4"/>
          <p:cNvSpPr txBox="1"/>
          <p:nvPr>
            <p:ph idx="2" type="body"/>
          </p:nvPr>
        </p:nvSpPr>
        <p:spPr>
          <a:xfrm>
            <a:off x="359400" y="669600"/>
            <a:ext cx="825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3120"/>
              <a:buFont typeface="Trebuchet MS"/>
              <a:buNone/>
              <a:defRPr sz="24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3" type="body"/>
          </p:nvPr>
        </p:nvSpPr>
        <p:spPr>
          <a:xfrm>
            <a:off x="381000" y="1711800"/>
            <a:ext cx="6629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340"/>
              <a:buFont typeface="Trebuchet MS"/>
              <a:buNone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4" type="body"/>
          </p:nvPr>
        </p:nvSpPr>
        <p:spPr>
          <a:xfrm>
            <a:off x="381000" y="2421000"/>
            <a:ext cx="6629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340"/>
              <a:buFont typeface="Trebuchet MS"/>
              <a:buNone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5" type="body"/>
          </p:nvPr>
        </p:nvSpPr>
        <p:spPr>
          <a:xfrm>
            <a:off x="381000" y="3769200"/>
            <a:ext cx="6629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340"/>
              <a:buFont typeface="Trebuchet MS"/>
              <a:buNone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6" type="body"/>
          </p:nvPr>
        </p:nvSpPr>
        <p:spPr>
          <a:xfrm>
            <a:off x="381000" y="4478400"/>
            <a:ext cx="6629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340"/>
              <a:buFont typeface="Trebuchet MS"/>
              <a:buNone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7" type="body"/>
          </p:nvPr>
        </p:nvSpPr>
        <p:spPr>
          <a:xfrm>
            <a:off x="381000" y="5257800"/>
            <a:ext cx="6629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340"/>
              <a:buFont typeface="Trebuchet MS"/>
              <a:buNone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Два объекта">
  <p:cSld name="1_Два объекта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304800" y="1295401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6719" lvl="0" marL="4572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3120"/>
              <a:buChar char="*"/>
              <a:defRPr sz="2400"/>
            </a:lvl1pPr>
            <a:lvl2pPr indent="-393700" lvl="1" marL="9144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600"/>
              <a:buChar char="*"/>
              <a:defRPr sz="2000"/>
            </a:lvl2pPr>
            <a:lvl3pPr indent="-393700" lvl="2" marL="13716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600"/>
              <a:buChar char="*"/>
              <a:defRPr sz="2000"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340"/>
              <a:buChar char="*"/>
              <a:defRPr sz="1800"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340"/>
              <a:buChar char="*"/>
              <a:defRPr sz="1800"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 sz="1800"/>
            </a:lvl9pPr>
          </a:lstStyle>
          <a:p/>
        </p:txBody>
      </p:sp>
      <p:sp>
        <p:nvSpPr>
          <p:cNvPr id="119" name="Google Shape;119;p15"/>
          <p:cNvSpPr txBox="1"/>
          <p:nvPr>
            <p:ph idx="2" type="body"/>
          </p:nvPr>
        </p:nvSpPr>
        <p:spPr>
          <a:xfrm>
            <a:off x="4495800" y="1295401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6719" lvl="0" marL="4572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3120"/>
              <a:buChar char="*"/>
              <a:defRPr sz="2400"/>
            </a:lvl1pPr>
            <a:lvl2pPr indent="-393700" lvl="1" marL="9144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600"/>
              <a:buChar char="*"/>
              <a:defRPr sz="2000"/>
            </a:lvl2pPr>
            <a:lvl3pPr indent="-393700" lvl="2" marL="13716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600"/>
              <a:buChar char="*"/>
              <a:defRPr sz="2000"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340"/>
              <a:buChar char="*"/>
              <a:defRPr sz="1800"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340"/>
              <a:buChar char="*"/>
              <a:defRPr sz="1800"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 sz="1800"/>
            </a:lvl9pPr>
          </a:lstStyle>
          <a:p/>
        </p:txBody>
      </p:sp>
      <p:sp>
        <p:nvSpPr>
          <p:cNvPr id="120" name="Google Shape;120;p15"/>
          <p:cNvSpPr txBox="1"/>
          <p:nvPr>
            <p:ph idx="12" type="sldNum"/>
          </p:nvPr>
        </p:nvSpPr>
        <p:spPr>
          <a:xfrm>
            <a:off x="457200" y="66380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1" name="Google Shape;121;p1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3" type="body"/>
          </p:nvPr>
        </p:nvSpPr>
        <p:spPr>
          <a:xfrm>
            <a:off x="359400" y="669600"/>
            <a:ext cx="825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3120"/>
              <a:buFont typeface="Trebuchet MS"/>
              <a:buNone/>
              <a:defRPr sz="24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icture">
  <p:cSld name="Two Pictur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457200" y="1447801"/>
            <a:ext cx="2362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9740" lvl="0" marL="457200" algn="l">
              <a:spcBef>
                <a:spcPts val="560"/>
              </a:spcBef>
              <a:spcAft>
                <a:spcPts val="0"/>
              </a:spcAft>
              <a:buSzPts val="3640"/>
              <a:buChar char="*"/>
              <a:defRPr sz="2800"/>
            </a:lvl1pPr>
            <a:lvl2pPr indent="-426719" lvl="1" marL="914400" algn="l">
              <a:spcBef>
                <a:spcPts val="480"/>
              </a:spcBef>
              <a:spcAft>
                <a:spcPts val="0"/>
              </a:spcAft>
              <a:buSzPts val="3120"/>
              <a:buChar char="*"/>
              <a:defRPr sz="2400"/>
            </a:lvl2pPr>
            <a:lvl3pPr indent="-393700" lvl="2" marL="1371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 sz="1800"/>
            </a:lvl9pPr>
          </a:lstStyle>
          <a:p/>
        </p:txBody>
      </p:sp>
      <p:sp>
        <p:nvSpPr>
          <p:cNvPr id="128" name="Google Shape;128;p16"/>
          <p:cNvSpPr txBox="1"/>
          <p:nvPr>
            <p:ph idx="2" type="body"/>
          </p:nvPr>
        </p:nvSpPr>
        <p:spPr>
          <a:xfrm>
            <a:off x="2971800" y="1447801"/>
            <a:ext cx="5715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6719" lvl="0" marL="457200" algn="l">
              <a:spcBef>
                <a:spcPts val="480"/>
              </a:spcBef>
              <a:spcAft>
                <a:spcPts val="0"/>
              </a:spcAft>
              <a:buSzPts val="3120"/>
              <a:buChar char="*"/>
              <a:defRPr sz="2400"/>
            </a:lvl1pPr>
            <a:lvl2pPr indent="-426719" lvl="1" marL="914400" algn="l">
              <a:spcBef>
                <a:spcPts val="480"/>
              </a:spcBef>
              <a:spcAft>
                <a:spcPts val="0"/>
              </a:spcAft>
              <a:buSzPts val="3120"/>
              <a:buChar char="*"/>
              <a:defRPr sz="2400"/>
            </a:lvl2pPr>
            <a:lvl3pPr indent="-393700" lvl="2" marL="1371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 sz="1800"/>
            </a:lvl9pPr>
          </a:lstStyle>
          <a:p/>
        </p:txBody>
      </p:sp>
      <p:sp>
        <p:nvSpPr>
          <p:cNvPr id="129" name="Google Shape;129;p16"/>
          <p:cNvSpPr txBox="1"/>
          <p:nvPr>
            <p:ph idx="3" type="body"/>
          </p:nvPr>
        </p:nvSpPr>
        <p:spPr>
          <a:xfrm>
            <a:off x="457200" y="3048000"/>
            <a:ext cx="2362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9740" lvl="0" marL="457200" algn="l">
              <a:spcBef>
                <a:spcPts val="560"/>
              </a:spcBef>
              <a:spcAft>
                <a:spcPts val="0"/>
              </a:spcAft>
              <a:buSzPts val="3640"/>
              <a:buChar char="*"/>
              <a:defRPr sz="2800"/>
            </a:lvl1pPr>
            <a:lvl2pPr indent="-426719" lvl="1" marL="914400" algn="l">
              <a:spcBef>
                <a:spcPts val="480"/>
              </a:spcBef>
              <a:spcAft>
                <a:spcPts val="0"/>
              </a:spcAft>
              <a:buSzPts val="3120"/>
              <a:buChar char="*"/>
              <a:defRPr sz="2400"/>
            </a:lvl2pPr>
            <a:lvl3pPr indent="-393700" lvl="2" marL="1371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 sz="1800"/>
            </a:lvl9pPr>
          </a:lstStyle>
          <a:p/>
        </p:txBody>
      </p:sp>
      <p:sp>
        <p:nvSpPr>
          <p:cNvPr id="130" name="Google Shape;130;p16"/>
          <p:cNvSpPr txBox="1"/>
          <p:nvPr>
            <p:ph idx="4" type="body"/>
          </p:nvPr>
        </p:nvSpPr>
        <p:spPr>
          <a:xfrm>
            <a:off x="2971800" y="3048000"/>
            <a:ext cx="5715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6719" lvl="0" marL="457200" algn="l">
              <a:spcBef>
                <a:spcPts val="480"/>
              </a:spcBef>
              <a:spcAft>
                <a:spcPts val="0"/>
              </a:spcAft>
              <a:buSzPts val="3120"/>
              <a:buChar char="*"/>
              <a:defRPr sz="2400"/>
            </a:lvl1pPr>
            <a:lvl2pPr indent="-426719" lvl="1" marL="914400" algn="l">
              <a:spcBef>
                <a:spcPts val="480"/>
              </a:spcBef>
              <a:spcAft>
                <a:spcPts val="0"/>
              </a:spcAft>
              <a:buSzPts val="3120"/>
              <a:buChar char="*"/>
              <a:defRPr sz="2400"/>
            </a:lvl2pPr>
            <a:lvl3pPr indent="-393700" lvl="2" marL="1371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 sz="1800"/>
            </a:lvl9pPr>
          </a:lstStyle>
          <a:p/>
        </p:txBody>
      </p:sp>
      <p:sp>
        <p:nvSpPr>
          <p:cNvPr id="131" name="Google Shape;131;p16"/>
          <p:cNvSpPr txBox="1"/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5" type="body"/>
          </p:nvPr>
        </p:nvSpPr>
        <p:spPr>
          <a:xfrm>
            <a:off x="359400" y="669600"/>
            <a:ext cx="825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3120"/>
              <a:buFont typeface="Trebuchet MS"/>
              <a:buNone/>
              <a:defRPr sz="24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icture">
  <p:cSld name="Three Pictur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6" name="Google Shape;136;p17"/>
          <p:cNvSpPr txBox="1"/>
          <p:nvPr>
            <p:ph idx="1" type="body"/>
          </p:nvPr>
        </p:nvSpPr>
        <p:spPr>
          <a:xfrm>
            <a:off x="76200" y="3429000"/>
            <a:ext cx="2743200" cy="2544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182875" wrap="square" tIns="0">
            <a:normAutofit/>
          </a:bodyPr>
          <a:lstStyle>
            <a:lvl1pPr indent="-377190" lvl="0" marL="457200" algn="l">
              <a:lnSpc>
                <a:spcPct val="111111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426719" lvl="1" marL="914400" algn="l">
              <a:spcBef>
                <a:spcPts val="480"/>
              </a:spcBef>
              <a:spcAft>
                <a:spcPts val="0"/>
              </a:spcAft>
              <a:buSzPts val="3120"/>
              <a:buChar char="*"/>
              <a:defRPr sz="2400"/>
            </a:lvl2pPr>
            <a:lvl3pPr indent="-393700" lvl="2" marL="1371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 sz="1800"/>
            </a:lvl9pPr>
          </a:lstStyle>
          <a:p/>
        </p:txBody>
      </p:sp>
      <p:sp>
        <p:nvSpPr>
          <p:cNvPr id="137" name="Google Shape;137;p17"/>
          <p:cNvSpPr txBox="1"/>
          <p:nvPr>
            <p:ph idx="2" type="body"/>
          </p:nvPr>
        </p:nvSpPr>
        <p:spPr>
          <a:xfrm>
            <a:off x="2857500" y="3429000"/>
            <a:ext cx="2743200" cy="2544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182875" wrap="square" tIns="0">
            <a:normAutofit/>
          </a:bodyPr>
          <a:lstStyle>
            <a:lvl1pPr indent="-377190" lvl="0" marL="457200" algn="l">
              <a:lnSpc>
                <a:spcPct val="111111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426719" lvl="1" marL="914400" algn="l">
              <a:spcBef>
                <a:spcPts val="480"/>
              </a:spcBef>
              <a:spcAft>
                <a:spcPts val="0"/>
              </a:spcAft>
              <a:buSzPts val="3120"/>
              <a:buChar char="*"/>
              <a:defRPr sz="2400"/>
            </a:lvl2pPr>
            <a:lvl3pPr indent="-393700" lvl="2" marL="1371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 sz="1800"/>
            </a:lvl9pPr>
          </a:lstStyle>
          <a:p/>
        </p:txBody>
      </p:sp>
      <p:sp>
        <p:nvSpPr>
          <p:cNvPr id="138" name="Google Shape;138;p17"/>
          <p:cNvSpPr txBox="1"/>
          <p:nvPr>
            <p:ph idx="3" type="body"/>
          </p:nvPr>
        </p:nvSpPr>
        <p:spPr>
          <a:xfrm>
            <a:off x="5638800" y="3429000"/>
            <a:ext cx="2743200" cy="2544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182875" wrap="square" tIns="0">
            <a:normAutofit/>
          </a:bodyPr>
          <a:lstStyle>
            <a:lvl1pPr indent="-377190" lvl="0" marL="457200" algn="l">
              <a:lnSpc>
                <a:spcPct val="111111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426719" lvl="1" marL="914400" algn="l">
              <a:spcBef>
                <a:spcPts val="480"/>
              </a:spcBef>
              <a:spcAft>
                <a:spcPts val="0"/>
              </a:spcAft>
              <a:buSzPts val="3120"/>
              <a:buChar char="*"/>
              <a:defRPr sz="2400"/>
            </a:lvl2pPr>
            <a:lvl3pPr indent="-393700" lvl="2" marL="1371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 sz="1800"/>
            </a:lvl9pPr>
          </a:lstStyle>
          <a:p/>
        </p:txBody>
      </p:sp>
      <p:sp>
        <p:nvSpPr>
          <p:cNvPr id="139" name="Google Shape;139;p17"/>
          <p:cNvSpPr txBox="1"/>
          <p:nvPr>
            <p:ph idx="4" type="body"/>
          </p:nvPr>
        </p:nvSpPr>
        <p:spPr>
          <a:xfrm>
            <a:off x="76200" y="1447801"/>
            <a:ext cx="2743200" cy="1706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9740" lvl="0" marL="457200" algn="l">
              <a:spcBef>
                <a:spcPts val="560"/>
              </a:spcBef>
              <a:spcAft>
                <a:spcPts val="0"/>
              </a:spcAft>
              <a:buSzPts val="3640"/>
              <a:buChar char="*"/>
              <a:defRPr sz="2800"/>
            </a:lvl1pPr>
            <a:lvl2pPr indent="-426719" lvl="1" marL="914400" algn="l">
              <a:spcBef>
                <a:spcPts val="480"/>
              </a:spcBef>
              <a:spcAft>
                <a:spcPts val="0"/>
              </a:spcAft>
              <a:buSzPts val="3120"/>
              <a:buChar char="*"/>
              <a:defRPr sz="2400"/>
            </a:lvl2pPr>
            <a:lvl3pPr indent="-393700" lvl="2" marL="1371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 sz="1800"/>
            </a:lvl9pPr>
          </a:lstStyle>
          <a:p/>
        </p:txBody>
      </p:sp>
      <p:sp>
        <p:nvSpPr>
          <p:cNvPr id="140" name="Google Shape;140;p17"/>
          <p:cNvSpPr txBox="1"/>
          <p:nvPr>
            <p:ph idx="5" type="body"/>
          </p:nvPr>
        </p:nvSpPr>
        <p:spPr>
          <a:xfrm>
            <a:off x="2857500" y="1447801"/>
            <a:ext cx="2743200" cy="1706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9740" lvl="0" marL="457200" algn="l">
              <a:spcBef>
                <a:spcPts val="560"/>
              </a:spcBef>
              <a:spcAft>
                <a:spcPts val="0"/>
              </a:spcAft>
              <a:buSzPts val="3640"/>
              <a:buChar char="*"/>
              <a:defRPr sz="2800"/>
            </a:lvl1pPr>
            <a:lvl2pPr indent="-426719" lvl="1" marL="914400" algn="l">
              <a:spcBef>
                <a:spcPts val="480"/>
              </a:spcBef>
              <a:spcAft>
                <a:spcPts val="0"/>
              </a:spcAft>
              <a:buSzPts val="3120"/>
              <a:buChar char="*"/>
              <a:defRPr sz="2400"/>
            </a:lvl2pPr>
            <a:lvl3pPr indent="-393700" lvl="2" marL="1371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 sz="1800"/>
            </a:lvl9pPr>
          </a:lstStyle>
          <a:p/>
        </p:txBody>
      </p:sp>
      <p:sp>
        <p:nvSpPr>
          <p:cNvPr id="141" name="Google Shape;141;p17"/>
          <p:cNvSpPr txBox="1"/>
          <p:nvPr>
            <p:ph idx="6" type="body"/>
          </p:nvPr>
        </p:nvSpPr>
        <p:spPr>
          <a:xfrm>
            <a:off x="5638800" y="1447801"/>
            <a:ext cx="2743200" cy="1706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9740" lvl="0" marL="457200" algn="l">
              <a:spcBef>
                <a:spcPts val="560"/>
              </a:spcBef>
              <a:spcAft>
                <a:spcPts val="0"/>
              </a:spcAft>
              <a:buSzPts val="3640"/>
              <a:buChar char="*"/>
              <a:defRPr sz="2800"/>
            </a:lvl1pPr>
            <a:lvl2pPr indent="-426719" lvl="1" marL="914400" algn="l">
              <a:spcBef>
                <a:spcPts val="480"/>
              </a:spcBef>
              <a:spcAft>
                <a:spcPts val="0"/>
              </a:spcAft>
              <a:buSzPts val="3120"/>
              <a:buChar char="*"/>
              <a:defRPr sz="2400"/>
            </a:lvl2pPr>
            <a:lvl3pPr indent="-393700" lvl="2" marL="1371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 sz="1800"/>
            </a:lvl9pPr>
          </a:lstStyle>
          <a:p/>
        </p:txBody>
      </p:sp>
      <p:sp>
        <p:nvSpPr>
          <p:cNvPr id="142" name="Google Shape;142;p17"/>
          <p:cNvSpPr txBox="1"/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7"/>
          <p:cNvSpPr txBox="1"/>
          <p:nvPr>
            <p:ph idx="7" type="body"/>
          </p:nvPr>
        </p:nvSpPr>
        <p:spPr>
          <a:xfrm>
            <a:off x="359400" y="669600"/>
            <a:ext cx="825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3120"/>
              <a:buFont typeface="Trebuchet MS"/>
              <a:buNone/>
              <a:defRPr sz="24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Сравнение">
  <p:cSld name="1_Сравнение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76200" y="1447801"/>
            <a:ext cx="4040188" cy="304801"/>
          </a:xfrm>
          <a:prstGeom prst="rect">
            <a:avLst/>
          </a:prstGeom>
          <a:solidFill>
            <a:srgbClr val="FFE4D2">
              <a:alpha val="38823"/>
            </a:srgbClr>
          </a:solidFill>
          <a:ln>
            <a:noFill/>
          </a:ln>
        </p:spPr>
        <p:txBody>
          <a:bodyPr anchorCtr="0" anchor="b" bIns="45700" lIns="91425" spcFirstLastPara="1" rIns="91425" wrap="square" tIns="2743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146" name="Google Shape;146;p18"/>
          <p:cNvSpPr txBox="1"/>
          <p:nvPr>
            <p:ph idx="2" type="body"/>
          </p:nvPr>
        </p:nvSpPr>
        <p:spPr>
          <a:xfrm>
            <a:off x="76200" y="1752601"/>
            <a:ext cx="4040188" cy="4068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600"/>
              <a:buChar char="*"/>
              <a:defRPr sz="2000"/>
            </a:lvl1pPr>
            <a:lvl2pPr indent="-3937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600"/>
              <a:buChar char="*"/>
              <a:defRPr sz="2000"/>
            </a:lvl2pPr>
            <a:lvl3pPr indent="-37718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2340"/>
              <a:buChar char="*"/>
              <a:defRPr sz="1800"/>
            </a:lvl3pPr>
            <a:lvl4pPr indent="-36068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2080"/>
              <a:buChar char="*"/>
              <a:defRPr sz="1600"/>
            </a:lvl4pPr>
            <a:lvl5pPr indent="-360679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147" name="Google Shape;147;p18"/>
          <p:cNvSpPr txBox="1"/>
          <p:nvPr>
            <p:ph idx="3" type="body"/>
          </p:nvPr>
        </p:nvSpPr>
        <p:spPr>
          <a:xfrm>
            <a:off x="4116388" y="1752601"/>
            <a:ext cx="4041775" cy="4068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600"/>
              <a:buChar char="*"/>
              <a:defRPr sz="2000"/>
            </a:lvl1pPr>
            <a:lvl2pPr indent="-393700" lvl="1" marL="914400" algn="l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600"/>
              <a:buChar char="*"/>
              <a:defRPr sz="2000"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2340"/>
              <a:buChar char="*"/>
              <a:defRPr sz="18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148" name="Google Shape;148;p18"/>
          <p:cNvSpPr txBox="1"/>
          <p:nvPr>
            <p:ph idx="4" type="body"/>
          </p:nvPr>
        </p:nvSpPr>
        <p:spPr>
          <a:xfrm>
            <a:off x="4119561" y="1447802"/>
            <a:ext cx="4040188" cy="304801"/>
          </a:xfrm>
          <a:prstGeom prst="rect">
            <a:avLst/>
          </a:prstGeom>
          <a:solidFill>
            <a:srgbClr val="FFE4D2">
              <a:alpha val="38823"/>
            </a:srgbClr>
          </a:solidFill>
          <a:ln>
            <a:noFill/>
          </a:ln>
        </p:spPr>
        <p:txBody>
          <a:bodyPr anchorCtr="0" anchor="b" bIns="45700" lIns="91425" spcFirstLastPara="1" rIns="91425" wrap="square" tIns="2743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0" name="Google Shape;150;p1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8"/>
          <p:cNvSpPr txBox="1"/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8"/>
          <p:cNvSpPr txBox="1"/>
          <p:nvPr>
            <p:ph idx="5" type="body"/>
          </p:nvPr>
        </p:nvSpPr>
        <p:spPr>
          <a:xfrm>
            <a:off x="359400" y="669600"/>
            <a:ext cx="825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3120"/>
              <a:buFont typeface="Trebuchet MS"/>
              <a:buNone/>
              <a:defRPr sz="24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олько заголовок">
  <p:cSld name="1_Только заголовок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5" name="Google Shape;155;p1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9"/>
          <p:cNvSpPr txBox="1"/>
          <p:nvPr>
            <p:ph type="title"/>
          </p:nvPr>
        </p:nvSpPr>
        <p:spPr>
          <a:xfrm>
            <a:off x="1219200" y="457200"/>
            <a:ext cx="8229600" cy="639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914400" y="974400"/>
            <a:ext cx="825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3120"/>
              <a:buFont typeface="Trebuchet MS"/>
              <a:buNone/>
              <a:defRPr sz="24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Объект с подписью">
  <p:cSld name="1_Объект с подписью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3575050" y="990600"/>
            <a:ext cx="511175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2760" lvl="0" marL="457200" algn="l">
              <a:spcBef>
                <a:spcPts val="640"/>
              </a:spcBef>
              <a:spcAft>
                <a:spcPts val="0"/>
              </a:spcAft>
              <a:buSzPts val="4160"/>
              <a:buChar char="*"/>
              <a:defRPr sz="3200"/>
            </a:lvl1pPr>
            <a:lvl2pPr indent="-459740" lvl="1" marL="914400" algn="l">
              <a:spcBef>
                <a:spcPts val="560"/>
              </a:spcBef>
              <a:spcAft>
                <a:spcPts val="0"/>
              </a:spcAft>
              <a:buSzPts val="3640"/>
              <a:buChar char="*"/>
              <a:defRPr sz="2800"/>
            </a:lvl2pPr>
            <a:lvl3pPr indent="-426719" lvl="2" marL="1371600" algn="l">
              <a:spcBef>
                <a:spcPts val="480"/>
              </a:spcBef>
              <a:spcAft>
                <a:spcPts val="0"/>
              </a:spcAft>
              <a:buSzPts val="3120"/>
              <a:buChar char="*"/>
              <a:defRPr sz="2400"/>
            </a:lvl3pPr>
            <a:lvl4pPr indent="-393700" lvl="3" marL="18288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4pPr>
            <a:lvl5pPr indent="-393700" lvl="4" marL="22860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5pPr>
            <a:lvl6pPr indent="-393700" lvl="5" marL="27432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indent="-393700" lvl="6" marL="3200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indent="-393700" lvl="7" marL="3657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indent="-393700" lvl="8" marL="41148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/>
        </p:txBody>
      </p:sp>
      <p:sp>
        <p:nvSpPr>
          <p:cNvPr id="160" name="Google Shape;160;p20"/>
          <p:cNvSpPr txBox="1"/>
          <p:nvPr>
            <p:ph idx="2" type="body"/>
          </p:nvPr>
        </p:nvSpPr>
        <p:spPr>
          <a:xfrm>
            <a:off x="192087" y="1295401"/>
            <a:ext cx="2855913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2" name="Google Shape;162;p2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0"/>
          <p:cNvSpPr txBox="1"/>
          <p:nvPr>
            <p:ph type="title"/>
          </p:nvPr>
        </p:nvSpPr>
        <p:spPr>
          <a:xfrm>
            <a:off x="228600" y="76200"/>
            <a:ext cx="8229600" cy="639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0"/>
          <p:cNvSpPr txBox="1"/>
          <p:nvPr>
            <p:ph idx="3" type="body"/>
          </p:nvPr>
        </p:nvSpPr>
        <p:spPr>
          <a:xfrm>
            <a:off x="435600" y="593400"/>
            <a:ext cx="825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3120"/>
              <a:buFont typeface="Trebuchet MS"/>
              <a:buNone/>
              <a:defRPr sz="24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 contact">
  <p:cSld name="questions contac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idx="1" type="body"/>
          </p:nvPr>
        </p:nvSpPr>
        <p:spPr>
          <a:xfrm>
            <a:off x="457200" y="1447800"/>
            <a:ext cx="511175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2760" lvl="0" marL="457200" algn="l">
              <a:spcBef>
                <a:spcPts val="640"/>
              </a:spcBef>
              <a:spcAft>
                <a:spcPts val="0"/>
              </a:spcAft>
              <a:buSzPts val="4160"/>
              <a:buChar char="*"/>
              <a:defRPr sz="3200">
                <a:solidFill>
                  <a:srgbClr val="3F3F3F"/>
                </a:solidFill>
              </a:defRPr>
            </a:lvl1pPr>
            <a:lvl2pPr indent="-459740" lvl="1" marL="914400" algn="l">
              <a:spcBef>
                <a:spcPts val="560"/>
              </a:spcBef>
              <a:spcAft>
                <a:spcPts val="0"/>
              </a:spcAft>
              <a:buSzPts val="3640"/>
              <a:buChar char="*"/>
              <a:defRPr sz="2800">
                <a:solidFill>
                  <a:srgbClr val="3F3F3F"/>
                </a:solidFill>
              </a:defRPr>
            </a:lvl2pPr>
            <a:lvl3pPr indent="-426719" lvl="2" marL="1371600" algn="l">
              <a:spcBef>
                <a:spcPts val="480"/>
              </a:spcBef>
              <a:spcAft>
                <a:spcPts val="0"/>
              </a:spcAft>
              <a:buSzPts val="3120"/>
              <a:buChar char="*"/>
              <a:defRPr sz="2400">
                <a:solidFill>
                  <a:srgbClr val="3F3F3F"/>
                </a:solidFill>
              </a:defRPr>
            </a:lvl3pPr>
            <a:lvl4pPr indent="-393700" lvl="3" marL="18288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>
                <a:solidFill>
                  <a:srgbClr val="3F3F3F"/>
                </a:solidFill>
              </a:defRPr>
            </a:lvl4pPr>
            <a:lvl5pPr indent="-393700" lvl="4" marL="22860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>
                <a:solidFill>
                  <a:srgbClr val="3F3F3F"/>
                </a:solidFill>
              </a:defRPr>
            </a:lvl5pPr>
            <a:lvl6pPr indent="-393700" lvl="5" marL="27432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indent="-393700" lvl="6" marL="3200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indent="-393700" lvl="7" marL="3657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indent="-393700" lvl="8" marL="41148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/>
        </p:txBody>
      </p:sp>
      <p:sp>
        <p:nvSpPr>
          <p:cNvPr id="167" name="Google Shape;167;p21"/>
          <p:cNvSpPr txBox="1"/>
          <p:nvPr>
            <p:ph idx="2" type="body"/>
          </p:nvPr>
        </p:nvSpPr>
        <p:spPr>
          <a:xfrm>
            <a:off x="5562600" y="1524000"/>
            <a:ext cx="2855913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SzPts val="182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9" name="Google Shape;169;p2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0" y="457200"/>
            <a:ext cx="6858000" cy="639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84"/>
              <a:buChar char="*"/>
              <a:defRPr sz="28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1"/>
          <p:cNvSpPr txBox="1"/>
          <p:nvPr>
            <p:ph idx="3" type="body"/>
          </p:nvPr>
        </p:nvSpPr>
        <p:spPr>
          <a:xfrm>
            <a:off x="210600" y="974400"/>
            <a:ext cx="687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600"/>
              <a:buFont typeface="Trebuchet MS"/>
              <a:buNone/>
              <a:defRPr sz="2000">
                <a:solidFill>
                  <a:srgbClr val="3F3F3F"/>
                </a:solidFill>
              </a:defRPr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Рисунок с подписью" showMasterSp="0">
  <p:cSld name="1_Рисунок с подписью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4038600"/>
            <a:ext cx="3017951" cy="321914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type="title"/>
          </p:nvPr>
        </p:nvSpPr>
        <p:spPr>
          <a:xfrm>
            <a:off x="4953000" y="4724400"/>
            <a:ext cx="3962400" cy="3381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4"/>
              <a:buChar char="*"/>
              <a:defRPr b="1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2"/>
          <p:cNvSpPr/>
          <p:nvPr>
            <p:ph idx="2" type="pic"/>
          </p:nvPr>
        </p:nvSpPr>
        <p:spPr>
          <a:xfrm>
            <a:off x="1143000" y="304800"/>
            <a:ext cx="693420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2"/>
          <p:cNvSpPr txBox="1"/>
          <p:nvPr>
            <p:ph idx="1" type="body"/>
          </p:nvPr>
        </p:nvSpPr>
        <p:spPr>
          <a:xfrm>
            <a:off x="4953000" y="5029201"/>
            <a:ext cx="39624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6666"/>
              </a:lnSpc>
              <a:spcBef>
                <a:spcPts val="240"/>
              </a:spcBef>
              <a:spcAft>
                <a:spcPts val="0"/>
              </a:spcAft>
              <a:buSzPts val="1560"/>
              <a:buNone/>
              <a:defRPr sz="12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178" name="Google Shape;178;p2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4617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2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5" name="Google Shape;19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1" name="Google Shape;20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7" name="Google Shape;207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8" name="Google Shape;20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4" name="Google Shape;214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15" name="Google Shape;215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6" name="Google Shape;216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17" name="Google Shape;21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32" name="Google Shape;232;p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33" name="Google Shape;233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4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" name="Google Shape;37;p4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40" name="Google Shape;240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3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3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" name="Google Shape;49;p6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8" name="Google Shape;58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64" name="Google Shape;64;p8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65" name="Google Shape;65;p8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66" name="Google Shape;66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9" name="Google Shape;69;p8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b="1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0210" lvl="0" marL="45720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indent="-393700" lvl="1" marL="914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44170" lvl="4" marL="228600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indent="-393700" lvl="5" marL="27432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indent="-393700" lvl="6" marL="3200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indent="-393700" lvl="7" marL="3657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indent="-393700" lvl="8" marL="41148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74" name="Google Shape;74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Google Shape;82;p10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kx="0" rotWithShape="0" algn="bl" stA="23000" stPos="0" sy="-100000" ky="0"/>
          </a:effectLst>
        </p:spPr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360680" lvl="0" marL="45720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2" name="Google Shape;182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26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32.gif"/><Relationship Id="rId5" Type="http://schemas.openxmlformats.org/officeDocument/2006/relationships/image" Target="../media/image31.gif"/><Relationship Id="rId6" Type="http://schemas.openxmlformats.org/officeDocument/2006/relationships/image" Target="../media/image26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jp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/>
          <p:nvPr>
            <p:ph type="title"/>
          </p:nvPr>
        </p:nvSpPr>
        <p:spPr>
          <a:xfrm>
            <a:off x="323528" y="16808"/>
            <a:ext cx="262407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7632" lvl="0" marL="320040" rtl="0" algn="r">
              <a:spcBef>
                <a:spcPts val="0"/>
              </a:spcBef>
              <a:spcAft>
                <a:spcPts val="0"/>
              </a:spcAft>
              <a:buSzPts val="5632"/>
              <a:buChar char="*"/>
            </a:pPr>
            <a:r>
              <a:rPr lang="ru-RU" sz="4400">
                <a:latin typeface="Times New Roman"/>
                <a:ea typeface="Times New Roman"/>
                <a:cs typeface="Times New Roman"/>
                <a:sym typeface="Times New Roman"/>
              </a:rPr>
              <a:t>Тема: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35"/>
          <p:cNvSpPr txBox="1"/>
          <p:nvPr>
            <p:ph idx="4294967295" type="body"/>
          </p:nvPr>
        </p:nvSpPr>
        <p:spPr>
          <a:xfrm>
            <a:off x="5221288" y="3357563"/>
            <a:ext cx="3922712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160"/>
              <a:buNone/>
            </a:pP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Геометрія  7 клас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35"/>
          <p:cNvSpPr txBox="1"/>
          <p:nvPr>
            <p:ph idx="4294967295" type="body"/>
          </p:nvPr>
        </p:nvSpPr>
        <p:spPr>
          <a:xfrm>
            <a:off x="1043757" y="1268760"/>
            <a:ext cx="7596187" cy="1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5720"/>
              <a:buNone/>
            </a:pPr>
            <a:r>
              <a:rPr b="1" lang="ru-RU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Медіана,  бісектриса, висота</a:t>
            </a:r>
            <a:endParaRPr b="1" sz="4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  <p:pic>
        <p:nvPicPr>
          <p:cNvPr id="262" name="Google Shape;26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17" y="2708920"/>
            <a:ext cx="3888927" cy="232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"/>
          <p:cNvSpPr txBox="1"/>
          <p:nvPr/>
        </p:nvSpPr>
        <p:spPr>
          <a:xfrm>
            <a:off x="2451378" y="4133478"/>
            <a:ext cx="700833" cy="369332"/>
          </a:xfrm>
          <a:prstGeom prst="rect">
            <a:avLst/>
          </a:prstGeom>
          <a:solidFill>
            <a:srgbClr val="DDF4F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10см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7" name="Google Shape;35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60648"/>
            <a:ext cx="8784976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5dmok70505pn.cloudfront.net/71869e6c-60cb-4b76-a95d-ba533410ec9a/Mediana.png" id="358" name="Google Shape;35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290" y="2780928"/>
            <a:ext cx="3834735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4"/>
          <p:cNvSpPr txBox="1"/>
          <p:nvPr/>
        </p:nvSpPr>
        <p:spPr>
          <a:xfrm>
            <a:off x="2476065" y="5175945"/>
            <a:ext cx="325730" cy="338554"/>
          </a:xfrm>
          <a:prstGeom prst="rect">
            <a:avLst/>
          </a:prstGeom>
          <a:solidFill>
            <a:srgbClr val="DDF4F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0" name="Google Shape;360;p44"/>
          <p:cNvSpPr txBox="1"/>
          <p:nvPr/>
        </p:nvSpPr>
        <p:spPr>
          <a:xfrm>
            <a:off x="4834529" y="2065747"/>
            <a:ext cx="14132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Вказівка</a:t>
            </a:r>
            <a:r>
              <a:rPr lang="ru-RU" sz="24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1" name="Google Shape;361;p44"/>
          <p:cNvCxnSpPr/>
          <p:nvPr/>
        </p:nvCxnSpPr>
        <p:spPr>
          <a:xfrm flipH="1">
            <a:off x="899592" y="3212976"/>
            <a:ext cx="1368152" cy="1962969"/>
          </a:xfrm>
          <a:prstGeom prst="straightConnector1">
            <a:avLst/>
          </a:prstGeom>
          <a:noFill/>
          <a:ln cap="flat" cmpd="sng" w="57150">
            <a:solidFill>
              <a:srgbClr val="C326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2" name="Google Shape;362;p44"/>
          <p:cNvCxnSpPr>
            <a:endCxn id="359" idx="0"/>
          </p:cNvCxnSpPr>
          <p:nvPr/>
        </p:nvCxnSpPr>
        <p:spPr>
          <a:xfrm>
            <a:off x="2267830" y="3213045"/>
            <a:ext cx="371100" cy="1962900"/>
          </a:xfrm>
          <a:prstGeom prst="straightConnector1">
            <a:avLst/>
          </a:prstGeom>
          <a:noFill/>
          <a:ln cap="flat" cmpd="sng" w="76200">
            <a:solidFill>
              <a:srgbClr val="C326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3" name="Google Shape;363;p44"/>
          <p:cNvCxnSpPr/>
          <p:nvPr/>
        </p:nvCxnSpPr>
        <p:spPr>
          <a:xfrm>
            <a:off x="2267744" y="3212976"/>
            <a:ext cx="2160240" cy="1962969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4" name="Google Shape;364;p44"/>
          <p:cNvCxnSpPr/>
          <p:nvPr/>
        </p:nvCxnSpPr>
        <p:spPr>
          <a:xfrm flipH="1" rot="10800000">
            <a:off x="2638930" y="5130564"/>
            <a:ext cx="1789054" cy="1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5" name="Google Shape;365;p44"/>
          <p:cNvCxnSpPr/>
          <p:nvPr/>
        </p:nvCxnSpPr>
        <p:spPr>
          <a:xfrm>
            <a:off x="2338328" y="3212976"/>
            <a:ext cx="371186" cy="1917588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6" name="Google Shape;366;p44"/>
          <p:cNvCxnSpPr/>
          <p:nvPr/>
        </p:nvCxnSpPr>
        <p:spPr>
          <a:xfrm flipH="1" rot="10800000">
            <a:off x="899592" y="5130564"/>
            <a:ext cx="1801320" cy="12346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44"/>
          <p:cNvSpPr txBox="1"/>
          <p:nvPr/>
        </p:nvSpPr>
        <p:spPr>
          <a:xfrm>
            <a:off x="3544183" y="2748484"/>
            <a:ext cx="544963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1.Запиши суму периметрів трикутників.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Скільки разів у записі повторюється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довжина сторони ВД?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3.Знайди периметр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5клас през\фони\Thumb011.jpg" id="372" name="Google Shape;37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5"/>
          <p:cNvSpPr txBox="1"/>
          <p:nvPr/>
        </p:nvSpPr>
        <p:spPr>
          <a:xfrm>
            <a:off x="179512" y="1052736"/>
            <a:ext cx="8712968" cy="1581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063C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Домашнє завдання: </a:t>
            </a:r>
            <a:endParaRPr/>
          </a:p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063C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2, п.7, №135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b50" id="374" name="Google Shape;37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080" y="2212719"/>
            <a:ext cx="1714512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50" id="375" name="Google Shape;37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4664" y="438128"/>
            <a:ext cx="1714512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50" id="376" name="Google Shape;37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5776" y="3494011"/>
            <a:ext cx="1714512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50" id="377" name="Google Shape;37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5373216"/>
            <a:ext cx="1714512" cy="86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9161_sinij_cvetok_belyj_small_(www.oboifon.ru).jpg" id="382" name="Google Shape;382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6"/>
          <p:cNvSpPr/>
          <p:nvPr/>
        </p:nvSpPr>
        <p:spPr>
          <a:xfrm>
            <a:off x="0" y="785794"/>
            <a:ext cx="9144000" cy="46434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rgbClr val="0000FF"/>
                </a:solidFill>
                <a:latin typeface="Times New Roman"/>
              </a:rPr>
              <a:t>Молодці!</a:t>
            </a:r>
          </a:p>
        </p:txBody>
      </p:sp>
      <p:pic>
        <p:nvPicPr>
          <p:cNvPr descr="Рисунок147.gif" id="384" name="Google Shape;38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6380" y="3857628"/>
            <a:ext cx="2690824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54" id="385" name="Google Shape;38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596" y="0"/>
            <a:ext cx="4857784" cy="1857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50" id="386" name="Google Shape;386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4348" y="4643446"/>
            <a:ext cx="1857388" cy="1508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50" id="387" name="Google Shape;387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720" y="1857364"/>
            <a:ext cx="1571636" cy="1722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50" id="388" name="Google Shape;388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72264" y="285728"/>
            <a:ext cx="1714512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50" id="389" name="Google Shape;389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86116" y="1714488"/>
            <a:ext cx="1428760" cy="1150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5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/>
          <p:nvPr/>
        </p:nvSpPr>
        <p:spPr>
          <a:xfrm>
            <a:off x="198208" y="332656"/>
            <a:ext cx="8640961" cy="5661958"/>
          </a:xfrm>
          <a:prstGeom prst="flowChartMultidocumen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Сформувати поняття медіани, бісектриси, висоти трикутника Формувати навики розв'язування задач.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Розвивати логічне мислення,просторову уяву, увагу, кмітливість;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Виховувати наполегливість, алгоритмічну  культуру, культуру  усного та писемного мовлення</a:t>
            </a:r>
            <a:r>
              <a:rPr lang="ru-RU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</p:txBody>
      </p:sp>
      <p:pic>
        <p:nvPicPr>
          <p:cNvPr id="268" name="Google Shape;26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6872" y="5013176"/>
            <a:ext cx="1438596" cy="1296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2350" y="5525194"/>
            <a:ext cx="1440160" cy="1268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2350" y="4533576"/>
            <a:ext cx="1324413" cy="124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великолепные клипарты\эмоции\звездочки эмоции\6.jpg" id="275" name="Google Shape;275;p37"/>
          <p:cNvPicPr preferRelativeResize="0"/>
          <p:nvPr/>
        </p:nvPicPr>
        <p:blipFill rotWithShape="1">
          <a:blip r:embed="rId3">
            <a:alphaModFix/>
          </a:blip>
          <a:srcRect b="0" l="3847" r="0" t="0"/>
          <a:stretch/>
        </p:blipFill>
        <p:spPr>
          <a:xfrm>
            <a:off x="7441246" y="-25112"/>
            <a:ext cx="1800225" cy="193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великолепные клипарты\эмоции\звездочки эмоции\9.jpg" id="276" name="Google Shape;276;p37"/>
          <p:cNvPicPr preferRelativeResize="0"/>
          <p:nvPr/>
        </p:nvPicPr>
        <p:blipFill rotWithShape="1">
          <a:blip r:embed="rId4">
            <a:alphaModFix/>
          </a:blip>
          <a:srcRect b="0" l="7671" r="0" t="-35"/>
          <a:stretch/>
        </p:blipFill>
        <p:spPr>
          <a:xfrm>
            <a:off x="7198359" y="1118604"/>
            <a:ext cx="1296144" cy="142480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7"/>
          <p:cNvSpPr txBox="1"/>
          <p:nvPr>
            <p:ph type="title"/>
          </p:nvPr>
        </p:nvSpPr>
        <p:spPr>
          <a:xfrm>
            <a:off x="146823" y="286872"/>
            <a:ext cx="7951648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ctr">
              <a:spcBef>
                <a:spcPts val="0"/>
              </a:spcBef>
              <a:spcAft>
                <a:spcPts val="0"/>
              </a:spcAft>
              <a:buSzPts val="4096"/>
              <a:buChar char="*"/>
            </a:pPr>
            <a:r>
              <a:rPr lang="ru-RU" sz="3200">
                <a:solidFill>
                  <a:srgbClr val="2D36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Усне опитування</a:t>
            </a:r>
            <a:br>
              <a:rPr lang="ru-RU" sz="3200">
                <a:solidFill>
                  <a:srgbClr val="2D36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2D36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2D36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2D36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2D36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2D36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Усне опитуваня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78" name="Google Shape;278;p37"/>
          <p:cNvSpPr txBox="1"/>
          <p:nvPr/>
        </p:nvSpPr>
        <p:spPr>
          <a:xfrm>
            <a:off x="215165" y="707623"/>
            <a:ext cx="6983194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1.Дайте означення трикутника.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2.Що називається сторонами, вершинами?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3.Як позначають трикутники?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4.Які ви знаєте види трикутників за кутами?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5.Назвіть вид трикутника: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9" name="Google Shape;279;p37"/>
          <p:cNvPicPr preferRelativeResize="0"/>
          <p:nvPr/>
        </p:nvPicPr>
        <p:blipFill rotWithShape="1">
          <a:blip r:embed="rId5">
            <a:alphaModFix/>
          </a:blip>
          <a:srcRect b="8447" l="0" r="0" t="26101"/>
          <a:stretch/>
        </p:blipFill>
        <p:spPr>
          <a:xfrm>
            <a:off x="323527" y="3068960"/>
            <a:ext cx="8170975" cy="343028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sp>
        <p:nvSpPr>
          <p:cNvPr id="280" name="Google Shape;280;p37"/>
          <p:cNvSpPr/>
          <p:nvPr/>
        </p:nvSpPr>
        <p:spPr>
          <a:xfrm rot="-172061">
            <a:off x="938635" y="3717032"/>
            <a:ext cx="1183041" cy="1130130"/>
          </a:xfrm>
          <a:custGeom>
            <a:rect b="b" l="l" r="r" t="t"/>
            <a:pathLst>
              <a:path extrusionOk="0" h="1130130" w="1183041">
                <a:moveTo>
                  <a:pt x="0" y="1067068"/>
                </a:moveTo>
                <a:lnTo>
                  <a:pt x="607286" y="0"/>
                </a:lnTo>
                <a:lnTo>
                  <a:pt x="1183041" y="1130130"/>
                </a:lnTo>
                <a:lnTo>
                  <a:pt x="0" y="1067068"/>
                </a:lnTo>
                <a:close/>
              </a:path>
            </a:pathLst>
          </a:custGeom>
          <a:solidFill>
            <a:schemeClr val="accent2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37"/>
          <p:cNvSpPr/>
          <p:nvPr/>
        </p:nvSpPr>
        <p:spPr>
          <a:xfrm rot="7855660">
            <a:off x="4608848" y="3538704"/>
            <a:ext cx="1348106" cy="1423725"/>
          </a:xfrm>
          <a:custGeom>
            <a:rect b="b" l="l" r="r" t="t"/>
            <a:pathLst>
              <a:path extrusionOk="0" h="1553693" w="1446030">
                <a:moveTo>
                  <a:pt x="0" y="1218227"/>
                </a:moveTo>
                <a:lnTo>
                  <a:pt x="0" y="0"/>
                </a:lnTo>
                <a:lnTo>
                  <a:pt x="1446030" y="1553693"/>
                </a:lnTo>
                <a:lnTo>
                  <a:pt x="0" y="1218227"/>
                </a:lnTo>
                <a:close/>
              </a:path>
            </a:pathLst>
          </a:custGeom>
          <a:solidFill>
            <a:srgbClr val="F026F0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6444208" y="5226184"/>
            <a:ext cx="1296144" cy="914400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F03516"/>
              </a:gs>
              <a:gs pos="100000">
                <a:srgbClr val="B31F05"/>
              </a:gs>
            </a:gsLst>
            <a:lin ang="5400000" scaled="0"/>
          </a:gradFill>
          <a:ln>
            <a:noFill/>
          </a:ln>
          <a:effectLst>
            <a:reflection blurRad="0" dir="5400000" dist="25400" endA="0" endPos="23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/>
          <p:nvPr>
            <p:ph idx="4294967295" type="title"/>
          </p:nvPr>
        </p:nvSpPr>
        <p:spPr>
          <a:xfrm>
            <a:off x="0" y="188913"/>
            <a:ext cx="8066088" cy="64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82563" rtl="0" algn="l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b="0" lang="ru-RU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2800">
              <a:solidFill>
                <a:srgbClr val="2D36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38"/>
          <p:cNvSpPr txBox="1"/>
          <p:nvPr>
            <p:ph idx="4294967295" type="body"/>
          </p:nvPr>
        </p:nvSpPr>
        <p:spPr>
          <a:xfrm>
            <a:off x="251520" y="404664"/>
            <a:ext cx="8568952" cy="58327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40"/>
              <a:buNone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1,</a:t>
            </a:r>
            <a:r>
              <a:rPr lang="ru-RU" sz="2800">
                <a:solidFill>
                  <a:srgbClr val="2D36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називають периметром трикутника?</a:t>
            </a:r>
            <a:endParaRPr sz="2800">
              <a:solidFill>
                <a:srgbClr val="2D36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60"/>
              </a:spcBef>
              <a:spcAft>
                <a:spcPts val="0"/>
              </a:spcAft>
              <a:buSzPts val="3640"/>
              <a:buNone/>
            </a:pPr>
            <a:r>
              <a:rPr lang="ru-RU" sz="2800">
                <a:solidFill>
                  <a:srgbClr val="2D36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2.Чи може периметр бути меншим за суму двох сторін трикутника?</a:t>
            </a:r>
            <a:endParaRPr/>
          </a:p>
          <a:p>
            <a:pPr indent="0" lvl="0" marL="0" rtl="0" algn="l">
              <a:spcBef>
                <a:spcPts val="860"/>
              </a:spcBef>
              <a:spcAft>
                <a:spcPts val="0"/>
              </a:spcAft>
              <a:buSzPts val="3640"/>
              <a:buNone/>
            </a:pPr>
            <a:r>
              <a:rPr lang="ru-RU" sz="2800">
                <a:solidFill>
                  <a:srgbClr val="2D36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3.Обчисліть периметр трикутника зі сторонами 12см, 16см, 20см</a:t>
            </a:r>
            <a:endParaRPr/>
          </a:p>
          <a:p>
            <a:pPr indent="0" lvl="0" marL="0" rtl="0" algn="l">
              <a:spcBef>
                <a:spcPts val="860"/>
              </a:spcBef>
              <a:spcAft>
                <a:spcPts val="0"/>
              </a:spcAft>
              <a:buSzPts val="3640"/>
              <a:buNone/>
            </a:pPr>
            <a:r>
              <a:rPr lang="ru-RU" sz="2800">
                <a:solidFill>
                  <a:srgbClr val="2D36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4Які прямі називаються перпендикулярними?</a:t>
            </a:r>
            <a:endParaRPr/>
          </a:p>
          <a:p>
            <a:pPr indent="0" lvl="0" marL="0" rtl="0" algn="l">
              <a:spcBef>
                <a:spcPts val="860"/>
              </a:spcBef>
              <a:spcAft>
                <a:spcPts val="0"/>
              </a:spcAft>
              <a:buSzPts val="3640"/>
              <a:buNone/>
            </a:pPr>
            <a:r>
              <a:rPr lang="ru-RU" sz="2800">
                <a:solidFill>
                  <a:srgbClr val="2D36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5.Що називають бісектрисою кута?</a:t>
            </a:r>
            <a:endParaRPr/>
          </a:p>
          <a:p>
            <a:pPr indent="0" lvl="0" marL="92075" rtl="0" algn="l">
              <a:spcBef>
                <a:spcPts val="860"/>
              </a:spcBef>
              <a:spcAft>
                <a:spcPts val="0"/>
              </a:spcAft>
              <a:buSzPts val="3640"/>
              <a:buNone/>
            </a:pPr>
            <a:r>
              <a:rPr lang="ru-RU" sz="2800">
                <a:solidFill>
                  <a:srgbClr val="2D36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6.Чи можна в трикутнику провести бісектриси кутів?                 </a:t>
            </a:r>
            <a:r>
              <a:rPr lang="ru-RU" sz="2800">
                <a:solidFill>
                  <a:srgbClr val="C326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будь-якому трикутнику можна провести відрізки та промені, які мають спеціальні назви: медіана, бісектриса, висота. </a:t>
            </a:r>
            <a:endParaRPr sz="2800">
              <a:solidFill>
                <a:srgbClr val="C326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9080" lvl="0" marL="549275" rtl="0" algn="l">
              <a:spcBef>
                <a:spcPts val="780"/>
              </a:spcBef>
              <a:spcAft>
                <a:spcPts val="0"/>
              </a:spcAft>
              <a:buSzPts val="3120"/>
              <a:buFont typeface="Noto Sans Symbols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60"/>
              </a:spcBef>
              <a:spcAft>
                <a:spcPts val="0"/>
              </a:spcAft>
              <a:buSzPts val="3640"/>
              <a:buNone/>
            </a:pPr>
            <a:r>
              <a:t/>
            </a:r>
            <a:endParaRPr sz="2800">
              <a:solidFill>
                <a:srgbClr val="2D36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/>
          <p:nvPr/>
        </p:nvSpPr>
        <p:spPr>
          <a:xfrm>
            <a:off x="0" y="-153888"/>
            <a:ext cx="9145960" cy="74635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Щоб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побудувати</a:t>
            </a:r>
            <a:r>
              <a:rPr b="0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медіану необхідно : </a:t>
            </a:r>
            <a:br>
              <a:rPr b="0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Знайти середину сторони; </a:t>
            </a:r>
            <a:br>
              <a:rPr b="0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З'єднати точку, яка є серединою сторони трикутника, з протилежною</a:t>
            </a:r>
            <a:r>
              <a:rPr b="0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вершиною</a:t>
            </a:r>
            <a:r>
              <a:rPr b="0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це і буде медіана.</a:t>
            </a:r>
            <a:endParaRPr/>
          </a:p>
          <a:p>
            <a:pPr indent="-3651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  </a:t>
            </a: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Скільки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медіан</a:t>
            </a:r>
            <a:r>
              <a:rPr b="0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можна провести в трикутнику?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ru-RU" sz="17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                                                 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Як розміщені</a:t>
            </a: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медіани трикутника?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d5dmok70505pn.cloudfront.net/71869e6c-60cb-4b76-a95d-ba533410ec9a/Mediana.png" id="294" name="Google Shape;29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3605719"/>
            <a:ext cx="3834735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5dmok70505pn.cloudfront.net/9dc7cfd7-4959-4155-8ced-39329f3365bd/Mediana1.png" id="295" name="Google Shape;29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5976" y="3225031"/>
            <a:ext cx="4324350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9"/>
          <p:cNvSpPr/>
          <p:nvPr/>
        </p:nvSpPr>
        <p:spPr>
          <a:xfrm>
            <a:off x="1960" y="188639"/>
            <a:ext cx="9144000" cy="954107"/>
          </a:xfrm>
          <a:prstGeom prst="rect">
            <a:avLst/>
          </a:prstGeom>
          <a:gradFill>
            <a:gsLst>
              <a:gs pos="0">
                <a:srgbClr val="F03516"/>
              </a:gs>
              <a:gs pos="100000">
                <a:srgbClr val="B31F05"/>
              </a:gs>
            </a:gsLst>
            <a:lin ang="5400000" scaled="0"/>
          </a:gradFill>
          <a:ln>
            <a:noFill/>
          </a:ln>
          <a:effectLst>
            <a:reflection blurRad="0" dir="5400000" dist="25400" endA="0" endPos="23000" kx="0" rotWithShape="0" stA="26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Медіана трикутника — це відрізок, що сполучає вершину трикутника із серединою протилежної сторони.</a:t>
            </a:r>
            <a:endParaRPr/>
          </a:p>
        </p:txBody>
      </p:sp>
      <p:pic>
        <p:nvPicPr>
          <p:cNvPr descr="C:\Users\Администратор\Pictures\фоны\Рисунок43.png" id="297" name="Google Shape;297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2184" y="3577903"/>
            <a:ext cx="4734217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605719"/>
            <a:ext cx="4222184" cy="26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9"/>
          <p:cNvSpPr txBox="1"/>
          <p:nvPr/>
        </p:nvSpPr>
        <p:spPr>
          <a:xfrm>
            <a:off x="107504" y="1193511"/>
            <a:ext cx="9036496" cy="2554545"/>
          </a:xfrm>
          <a:prstGeom prst="rect">
            <a:avLst/>
          </a:prstGeom>
          <a:gradFill>
            <a:gsLst>
              <a:gs pos="0">
                <a:srgbClr val="94E7FF"/>
              </a:gs>
              <a:gs pos="50000">
                <a:srgbClr val="BCEEFF"/>
              </a:gs>
              <a:gs pos="100000">
                <a:srgbClr val="DEF6FF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Проведи медіани в прямокутному, гострокутному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тупокутному  трикутнику.  Де розміщена точка перетину?  Зроби висновок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d5dmok70505pn.cloudfront.net/9c20b5ff-fbd8-4aa2-bdb0-b636965a3222/Bisektrise1.png" id="304" name="Google Shape;30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8654" y="1708022"/>
            <a:ext cx="4476750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ubject.com.ua/mathematics/zno/zno.files/image2046.jpg" id="305" name="Google Shape;305;p40"/>
          <p:cNvPicPr preferRelativeResize="0"/>
          <p:nvPr/>
        </p:nvPicPr>
        <p:blipFill rotWithShape="1">
          <a:blip r:embed="rId4">
            <a:alphaModFix/>
          </a:blip>
          <a:srcRect b="10170" l="0" r="56000" t="0"/>
          <a:stretch/>
        </p:blipFill>
        <p:spPr>
          <a:xfrm>
            <a:off x="61784" y="1772816"/>
            <a:ext cx="4023360" cy="2692152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/>
          <p:nvPr/>
        </p:nvSpPr>
        <p:spPr>
          <a:xfrm>
            <a:off x="269056" y="0"/>
            <a:ext cx="8748128" cy="156966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000" rotWithShape="0" dir="5400000" dist="50800" sy="980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Бісектриса трикутника — це відрізок бісектриси кута трикутника, що сполучає вершину з точкою на протилежній стороні. 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40"/>
          <p:cNvSpPr/>
          <p:nvPr/>
        </p:nvSpPr>
        <p:spPr>
          <a:xfrm>
            <a:off x="0" y="1916832"/>
            <a:ext cx="9138463" cy="4031873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1A95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Побудуй бісектрису кута трикутника (бісектриса кута — це промінь, що виходить з вершини кута й ділить його на дві рівні частини);</a:t>
            </a:r>
            <a:b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Знайди точку перетину бісектриси кута трикутника з протилежною стороною; </a:t>
            </a:r>
            <a:b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З'єднай вершину трикутника з точкою перетину бісектриси кута трикутника з протилежною стороною — цей відрізок і буде бісектрисою трикутника.У трикутнику можна провести три бісектриси.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40"/>
          <p:cNvSpPr/>
          <p:nvPr/>
        </p:nvSpPr>
        <p:spPr>
          <a:xfrm>
            <a:off x="94560" y="3752581"/>
            <a:ext cx="8878274" cy="3105419"/>
          </a:xfrm>
          <a:custGeom>
            <a:rect b="b" l="l" r="r" t="t"/>
            <a:pathLst>
              <a:path extrusionOk="0" h="3105419" w="8878274">
                <a:moveTo>
                  <a:pt x="0" y="0"/>
                </a:moveTo>
                <a:lnTo>
                  <a:pt x="8846743" y="378373"/>
                </a:lnTo>
                <a:lnTo>
                  <a:pt x="8878274" y="3105419"/>
                </a:lnTo>
                <a:lnTo>
                  <a:pt x="94593" y="2616688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000" rotWithShape="0" dir="5400000" dist="50800" sy="980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5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Проведи бісектриси  в прямокутному, гострокутному та тупокутному  трикутнику.  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5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 розміщена точка перетину?  Зроби висновок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5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5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5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612" y="4011186"/>
            <a:ext cx="4164868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1"/>
          <p:cNvSpPr/>
          <p:nvPr/>
        </p:nvSpPr>
        <p:spPr>
          <a:xfrm>
            <a:off x="61784" y="116632"/>
            <a:ext cx="8999120" cy="1815882"/>
          </a:xfrm>
          <a:prstGeom prst="rect">
            <a:avLst/>
          </a:prstGeom>
          <a:solidFill>
            <a:srgbClr val="4FAC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Означення. Висотою трикутника, опущеною з даної вершини, називається перпендикуляр, проведений з цієї вершини до прямої, що містить протилежну сторону трикутника.</a:t>
            </a:r>
            <a:endParaRPr/>
          </a:p>
        </p:txBody>
      </p:sp>
      <p:sp>
        <p:nvSpPr>
          <p:cNvPr id="315" name="Google Shape;315;p41"/>
          <p:cNvSpPr/>
          <p:nvPr/>
        </p:nvSpPr>
        <p:spPr>
          <a:xfrm>
            <a:off x="0" y="1980599"/>
            <a:ext cx="8982550" cy="181588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2D36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вершини трикутника опустити перпендикуляр до протилежної сторони (перпендикуляр - це відрізок, проведений з точки до прямої, який утворює з нею кут 90° ) — це і буде висота.</a:t>
            </a:r>
            <a:endParaRPr/>
          </a:p>
        </p:txBody>
      </p:sp>
      <p:pic>
        <p:nvPicPr>
          <p:cNvPr id="316" name="Google Shape;31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4048" y="3673370"/>
            <a:ext cx="3499115" cy="2936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653" y="3796481"/>
            <a:ext cx="8551381" cy="279757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1"/>
          <p:cNvSpPr/>
          <p:nvPr/>
        </p:nvSpPr>
        <p:spPr>
          <a:xfrm>
            <a:off x="158960" y="2226821"/>
            <a:ext cx="8985040" cy="1569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Проведи висоти в прямокутному, гострокутному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тупокутному  трикутнику.  Де розміщена точка перетину?  Зроби висновок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/>
          <p:nvPr/>
        </p:nvSpPr>
        <p:spPr>
          <a:xfrm>
            <a:off x="6926574" y="2444391"/>
            <a:ext cx="1505570" cy="613470"/>
          </a:xfrm>
          <a:prstGeom prst="bevel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висота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42"/>
          <p:cNvSpPr/>
          <p:nvPr/>
        </p:nvSpPr>
        <p:spPr>
          <a:xfrm>
            <a:off x="1776967" y="171090"/>
            <a:ext cx="2165147" cy="613470"/>
          </a:xfrm>
          <a:prstGeom prst="bevel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rgbClr val="5353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медіана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42"/>
          <p:cNvSpPr/>
          <p:nvPr/>
        </p:nvSpPr>
        <p:spPr>
          <a:xfrm>
            <a:off x="442468" y="4624711"/>
            <a:ext cx="2297659" cy="613470"/>
          </a:xfrm>
          <a:prstGeom prst="bevel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rgbClr val="5353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бісектриса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42"/>
          <p:cNvSpPr/>
          <p:nvPr/>
        </p:nvSpPr>
        <p:spPr>
          <a:xfrm>
            <a:off x="262535" y="3313609"/>
            <a:ext cx="7416824" cy="1104245"/>
          </a:xfrm>
          <a:prstGeom prst="bevel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перпендикуляр, проведений з  вершини до     прямої, що містить протилежну сторону трикутника.</a:t>
            </a:r>
            <a:endParaRPr/>
          </a:p>
        </p:txBody>
      </p:sp>
      <p:sp>
        <p:nvSpPr>
          <p:cNvPr id="328" name="Google Shape;328;p42"/>
          <p:cNvSpPr/>
          <p:nvPr/>
        </p:nvSpPr>
        <p:spPr>
          <a:xfrm>
            <a:off x="467544" y="5674688"/>
            <a:ext cx="8136904" cy="1006090"/>
          </a:xfrm>
          <a:prstGeom prst="bevel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відрізок бісектриси кута трикутника, що сполучає вершину з точкою на протилежній стороні</a:t>
            </a:r>
            <a:endParaRPr sz="2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9" name="Google Shape;329;p42"/>
          <p:cNvSpPr/>
          <p:nvPr/>
        </p:nvSpPr>
        <p:spPr>
          <a:xfrm>
            <a:off x="259968" y="1214984"/>
            <a:ext cx="6941238" cy="1104245"/>
          </a:xfrm>
          <a:prstGeom prst="bevel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rgbClr val="5353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відрізок, що сполучає вершину трикутни ка із серединою протилежної сторони.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42"/>
          <p:cNvSpPr/>
          <p:nvPr/>
        </p:nvSpPr>
        <p:spPr>
          <a:xfrm rot="-2775771">
            <a:off x="2859403" y="731126"/>
            <a:ext cx="790006" cy="33709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58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1" name="Google Shape;33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150401">
            <a:off x="6079454" y="2792339"/>
            <a:ext cx="811213" cy="35401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2"/>
          <p:cNvSpPr/>
          <p:nvPr/>
        </p:nvSpPr>
        <p:spPr>
          <a:xfrm rot="2253529">
            <a:off x="2703917" y="5291033"/>
            <a:ext cx="790006" cy="33709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58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/>
          <p:nvPr/>
        </p:nvSpPr>
        <p:spPr>
          <a:xfrm>
            <a:off x="0" y="404664"/>
            <a:ext cx="9324528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361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 трикутнику  DEF  проведено   відрізок  ЕА. Визначте, чи є цей відрізок медіаною, бісектрисою або висотою даного трикутника, якщо:  AF = DA=4см;        DAE =            FAE =90º ;     DEA =    FEA = 30º.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338" name="Google Shape;338;p43"/>
          <p:cNvPicPr preferRelativeResize="0"/>
          <p:nvPr/>
        </p:nvPicPr>
        <p:blipFill rotWithShape="1">
          <a:blip r:embed="rId3">
            <a:alphaModFix/>
          </a:blip>
          <a:srcRect b="20995" l="0" r="0" t="0"/>
          <a:stretch/>
        </p:blipFill>
        <p:spPr>
          <a:xfrm>
            <a:off x="107284" y="2467093"/>
            <a:ext cx="2935369" cy="310498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3"/>
          <p:cNvSpPr/>
          <p:nvPr/>
        </p:nvSpPr>
        <p:spPr>
          <a:xfrm>
            <a:off x="2123728" y="1772816"/>
            <a:ext cx="504306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eorgia"/>
              <a:buNone/>
            </a:pPr>
            <a:r>
              <a:rPr b="0" i="0" lang="ru-RU" sz="27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∠</a:t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Google Shape;340;p43"/>
          <p:cNvSpPr/>
          <p:nvPr/>
        </p:nvSpPr>
        <p:spPr>
          <a:xfrm>
            <a:off x="107284" y="1772815"/>
            <a:ext cx="504056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eorgia"/>
              <a:buNone/>
            </a:pPr>
            <a:r>
              <a:rPr b="0" i="0" lang="ru-RU" sz="27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∠</a:t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1" name="Google Shape;34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0340" y="1623156"/>
            <a:ext cx="633413" cy="70643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3"/>
          <p:cNvSpPr/>
          <p:nvPr/>
        </p:nvSpPr>
        <p:spPr>
          <a:xfrm>
            <a:off x="6948264" y="1264985"/>
            <a:ext cx="412292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∠</a:t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3" name="Google Shape;343;p43"/>
          <p:cNvSpPr/>
          <p:nvPr/>
        </p:nvSpPr>
        <p:spPr>
          <a:xfrm rot="6886276">
            <a:off x="1212613" y="2801165"/>
            <a:ext cx="724711" cy="715473"/>
          </a:xfrm>
          <a:prstGeom prst="arc">
            <a:avLst>
              <a:gd fmla="val 19991009" name="adj1"/>
              <a:gd fmla="val 769118" name="adj2"/>
            </a:avLst>
          </a:prstGeom>
          <a:solidFill>
            <a:srgbClr val="FFFF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4" name="Google Shape;344;p43"/>
          <p:cNvSpPr/>
          <p:nvPr/>
        </p:nvSpPr>
        <p:spPr>
          <a:xfrm>
            <a:off x="1135101" y="3626708"/>
            <a:ext cx="5982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30º.</a:t>
            </a:r>
            <a:endParaRPr/>
          </a:p>
        </p:txBody>
      </p:sp>
      <p:sp>
        <p:nvSpPr>
          <p:cNvPr id="345" name="Google Shape;345;p43"/>
          <p:cNvSpPr/>
          <p:nvPr/>
        </p:nvSpPr>
        <p:spPr>
          <a:xfrm rot="5400000">
            <a:off x="1220688" y="2742890"/>
            <a:ext cx="841260" cy="715473"/>
          </a:xfrm>
          <a:prstGeom prst="arc">
            <a:avLst>
              <a:gd fmla="val 19842812" name="adj1"/>
              <a:gd fmla="val 173524" name="adj2"/>
            </a:avLst>
          </a:prstGeom>
          <a:solidFill>
            <a:srgbClr val="FFFF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6" name="Google Shape;346;p43"/>
          <p:cNvSpPr/>
          <p:nvPr/>
        </p:nvSpPr>
        <p:spPr>
          <a:xfrm>
            <a:off x="1641318" y="3625774"/>
            <a:ext cx="5132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30º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7" name="Google Shape;347;p43"/>
          <p:cNvSpPr/>
          <p:nvPr/>
        </p:nvSpPr>
        <p:spPr>
          <a:xfrm>
            <a:off x="1411245" y="4761942"/>
            <a:ext cx="432048" cy="234642"/>
          </a:xfrm>
          <a:prstGeom prst="rect">
            <a:avLst/>
          </a:prstGeom>
          <a:solidFill>
            <a:srgbClr val="ECF9FE"/>
          </a:solidFill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48" name="Google Shape;348;p43"/>
          <p:cNvCxnSpPr/>
          <p:nvPr/>
        </p:nvCxnSpPr>
        <p:spPr>
          <a:xfrm>
            <a:off x="1627269" y="3053445"/>
            <a:ext cx="0" cy="2015147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</p:cxnSp>
      <p:cxnSp>
        <p:nvCxnSpPr>
          <p:cNvPr id="349" name="Google Shape;349;p43"/>
          <p:cNvCxnSpPr/>
          <p:nvPr/>
        </p:nvCxnSpPr>
        <p:spPr>
          <a:xfrm>
            <a:off x="2273098" y="4927751"/>
            <a:ext cx="0" cy="140841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0" name="Google Shape;350;p43"/>
          <p:cNvCxnSpPr/>
          <p:nvPr/>
        </p:nvCxnSpPr>
        <p:spPr>
          <a:xfrm>
            <a:off x="1109962" y="4924576"/>
            <a:ext cx="0" cy="144016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1" name="Google Shape;351;p43"/>
          <p:cNvSpPr txBox="1"/>
          <p:nvPr/>
        </p:nvSpPr>
        <p:spPr>
          <a:xfrm>
            <a:off x="3095130" y="2127579"/>
            <a:ext cx="6048869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Дано: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AF = DA=4см;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DAE =  FAE =90º ;    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DEA =    FEA = 30º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Зн: ЕА-бісектриса,медіана або висота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Розв’язування: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1.Якщо пряма ЕА –проведена з вершини кута , і проходить до середини протилежної сторони і ділить її на дві рівних частини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 = DA=4см;, то ЕА-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Медіана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2.Якщо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 =  FEA = 30º, а пряма виходить з кута DEF до протилежної сторони, і ділить кут DEF навпіл, то пряма ЕА-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бісектриса трикутника.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3.Якщо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DAE =  FAE =90º, а якщо пряма ЕА виходить з вершини кута до протилежної сторони і утворює кути 90 градусів то ЕА-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ВИСОТА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Другая 11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