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53EA4-387F-4A6C-BB14-E399E5805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86D4C6-DB4D-4CF2-82D3-0C860EBA5E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1476375" y="188913"/>
            <a:ext cx="7488238" cy="1295400"/>
          </a:xfrm>
          <a:prstGeom prst="rect">
            <a:avLst/>
          </a:prstGeom>
          <a:solidFill>
            <a:srgbClr val="00C9C4">
              <a:alpha val="22000"/>
            </a:srgbClr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В правильной шестиугольной призме </a:t>
            </a:r>
          </a:p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А…..</a:t>
            </a:r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, все ребра  которой равны 1, найдите </a:t>
            </a:r>
          </a:p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расстояние от точки В до прямой А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.</a:t>
            </a:r>
            <a:endParaRPr lang="ru-RU" sz="2400" b="1" baseline="-2500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92180" name="Oval 20"/>
          <p:cNvSpPr>
            <a:spLocks noChangeArrowheads="1"/>
          </p:cNvSpPr>
          <p:nvPr/>
        </p:nvSpPr>
        <p:spPr bwMode="auto">
          <a:xfrm>
            <a:off x="179388" y="188913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№ 6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1979613" y="6165850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4284663" y="5876925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4859338" y="4221163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684213" y="4581525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2186" name="Freeform 26"/>
          <p:cNvSpPr>
            <a:spLocks/>
          </p:cNvSpPr>
          <p:nvPr/>
        </p:nvSpPr>
        <p:spPr bwMode="auto">
          <a:xfrm>
            <a:off x="1027113" y="2870200"/>
            <a:ext cx="3192462" cy="3276600"/>
          </a:xfrm>
          <a:custGeom>
            <a:avLst/>
            <a:gdLst/>
            <a:ahLst/>
            <a:cxnLst>
              <a:cxn ang="0">
                <a:pos x="0" y="540"/>
              </a:cxn>
              <a:cxn ang="0">
                <a:pos x="2011" y="0"/>
              </a:cxn>
              <a:cxn ang="0">
                <a:pos x="1666" y="2064"/>
              </a:cxn>
              <a:cxn ang="0">
                <a:pos x="0" y="540"/>
              </a:cxn>
            </a:cxnLst>
            <a:rect l="0" t="0" r="r" b="b"/>
            <a:pathLst>
              <a:path w="2011" h="2064">
                <a:moveTo>
                  <a:pt x="0" y="540"/>
                </a:moveTo>
                <a:lnTo>
                  <a:pt x="2011" y="0"/>
                </a:lnTo>
                <a:lnTo>
                  <a:pt x="1666" y="2064"/>
                </a:lnTo>
                <a:lnTo>
                  <a:pt x="0" y="54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3999"/>
                </a:schemeClr>
              </a:gs>
              <a:gs pos="100000">
                <a:srgbClr val="FF66FF"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8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2187" name="Freeform 27"/>
          <p:cNvSpPr>
            <a:spLocks/>
          </p:cNvSpPr>
          <p:nvPr/>
        </p:nvSpPr>
        <p:spPr bwMode="auto">
          <a:xfrm>
            <a:off x="1096963" y="2870200"/>
            <a:ext cx="3109912" cy="815975"/>
          </a:xfrm>
          <a:custGeom>
            <a:avLst/>
            <a:gdLst/>
            <a:ahLst/>
            <a:cxnLst>
              <a:cxn ang="0">
                <a:pos x="0" y="514"/>
              </a:cxn>
              <a:cxn ang="0">
                <a:pos x="1959" y="0"/>
              </a:cxn>
            </a:cxnLst>
            <a:rect l="0" t="0" r="r" b="b"/>
            <a:pathLst>
              <a:path w="1959" h="514">
                <a:moveTo>
                  <a:pt x="0" y="514"/>
                </a:moveTo>
                <a:lnTo>
                  <a:pt x="1959" y="0"/>
                </a:lnTo>
              </a:path>
            </a:pathLst>
          </a:custGeom>
          <a:noFill/>
          <a:ln w="57150" cap="flat" cmpd="sng">
            <a:solidFill>
              <a:srgbClr val="CC00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2189" name="Freeform 29"/>
          <p:cNvSpPr>
            <a:spLocks/>
          </p:cNvSpPr>
          <p:nvPr/>
        </p:nvSpPr>
        <p:spPr bwMode="auto">
          <a:xfrm>
            <a:off x="2306638" y="3390900"/>
            <a:ext cx="1328737" cy="2738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7" y="1725"/>
              </a:cxn>
            </a:cxnLst>
            <a:rect l="0" t="0" r="r" b="b"/>
            <a:pathLst>
              <a:path w="837" h="1725">
                <a:moveTo>
                  <a:pt x="0" y="0"/>
                </a:moveTo>
                <a:lnTo>
                  <a:pt x="837" y="1725"/>
                </a:lnTo>
              </a:path>
            </a:pathLst>
          </a:custGeom>
          <a:noFill/>
          <a:ln w="571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2190" name="Freeform 30"/>
          <p:cNvSpPr>
            <a:spLocks/>
          </p:cNvSpPr>
          <p:nvPr/>
        </p:nvSpPr>
        <p:spPr bwMode="auto">
          <a:xfrm>
            <a:off x="2452688" y="3324225"/>
            <a:ext cx="195262" cy="331788"/>
          </a:xfrm>
          <a:custGeom>
            <a:avLst/>
            <a:gdLst/>
            <a:ahLst/>
            <a:cxnLst>
              <a:cxn ang="0">
                <a:pos x="72" y="185"/>
              </a:cxn>
              <a:cxn ang="0">
                <a:pos x="0" y="209"/>
              </a:cxn>
              <a:cxn ang="0">
                <a:pos x="123" y="170"/>
              </a:cxn>
              <a:cxn ang="0">
                <a:pos x="53" y="0"/>
              </a:cxn>
            </a:cxnLst>
            <a:rect l="0" t="0" r="r" b="b"/>
            <a:pathLst>
              <a:path w="123" h="209">
                <a:moveTo>
                  <a:pt x="72" y="185"/>
                </a:moveTo>
                <a:lnTo>
                  <a:pt x="0" y="209"/>
                </a:lnTo>
                <a:lnTo>
                  <a:pt x="123" y="170"/>
                </a:lnTo>
                <a:lnTo>
                  <a:pt x="53" y="0"/>
                </a:lnTo>
              </a:path>
            </a:pathLst>
          </a:custGeom>
          <a:noFill/>
          <a:ln w="50800" cap="flat" cmpd="sng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2191" name="Rectangle 31"/>
          <p:cNvSpPr>
            <a:spLocks noChangeArrowheads="1"/>
          </p:cNvSpPr>
          <p:nvPr/>
        </p:nvSpPr>
        <p:spPr bwMode="auto">
          <a:xfrm>
            <a:off x="1979613" y="2924175"/>
            <a:ext cx="49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М</a:t>
            </a:r>
          </a:p>
        </p:txBody>
      </p:sp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4716463" y="1628775"/>
            <a:ext cx="4752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1)  Построим плоскость ВА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, проведем из точки В перпендикуляр. ВМ –  искомое расстояние.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0" y="2420938"/>
            <a:ext cx="5218113" cy="4202112"/>
            <a:chOff x="0" y="1525"/>
            <a:chExt cx="3287" cy="2647"/>
          </a:xfrm>
        </p:grpSpPr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21" y="3838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А</a:t>
              </a: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2109" y="3884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В</a:t>
              </a: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3016" y="3475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С</a:t>
              </a: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2653" y="3113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D</a:t>
              </a: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1066" y="3067"/>
              <a:ext cx="2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</a:t>
              </a:r>
            </a:p>
          </p:txBody>
        </p:sp>
        <p:sp>
          <p:nvSpPr>
            <p:cNvPr id="92177" name="Rectangle 17"/>
            <p:cNvSpPr>
              <a:spLocks noChangeArrowheads="1"/>
            </p:cNvSpPr>
            <p:nvPr/>
          </p:nvSpPr>
          <p:spPr bwMode="auto">
            <a:xfrm>
              <a:off x="0" y="3385"/>
              <a:ext cx="2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F</a:t>
              </a: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295" y="1785"/>
              <a:ext cx="2676" cy="2099"/>
              <a:chOff x="295" y="1785"/>
              <a:chExt cx="2676" cy="2099"/>
            </a:xfrm>
          </p:grpSpPr>
          <p:sp>
            <p:nvSpPr>
              <p:cNvPr id="92198" name="Freeform 38"/>
              <p:cNvSpPr>
                <a:spLocks/>
              </p:cNvSpPr>
              <p:nvPr/>
            </p:nvSpPr>
            <p:spPr bwMode="auto">
              <a:xfrm>
                <a:off x="295" y="1797"/>
                <a:ext cx="2676" cy="544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816" y="0"/>
                  </a:cxn>
                  <a:cxn ang="0">
                    <a:pos x="2585" y="0"/>
                  </a:cxn>
                  <a:cxn ang="0">
                    <a:pos x="2948" y="318"/>
                  </a:cxn>
                  <a:cxn ang="0">
                    <a:pos x="2222" y="635"/>
                  </a:cxn>
                  <a:cxn ang="0">
                    <a:pos x="408" y="635"/>
                  </a:cxn>
                  <a:cxn ang="0">
                    <a:pos x="45" y="363"/>
                  </a:cxn>
                  <a:cxn ang="0">
                    <a:pos x="0" y="318"/>
                  </a:cxn>
                </a:cxnLst>
                <a:rect l="0" t="0" r="r" b="b"/>
                <a:pathLst>
                  <a:path w="2948" h="635">
                    <a:moveTo>
                      <a:pt x="0" y="318"/>
                    </a:moveTo>
                    <a:lnTo>
                      <a:pt x="816" y="0"/>
                    </a:lnTo>
                    <a:lnTo>
                      <a:pt x="2585" y="0"/>
                    </a:lnTo>
                    <a:lnTo>
                      <a:pt x="2948" y="318"/>
                    </a:lnTo>
                    <a:lnTo>
                      <a:pt x="2222" y="635"/>
                    </a:lnTo>
                    <a:lnTo>
                      <a:pt x="408" y="635"/>
                    </a:lnTo>
                    <a:lnTo>
                      <a:pt x="45" y="363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199" name="Freeform 39"/>
              <p:cNvSpPr>
                <a:spLocks/>
              </p:cNvSpPr>
              <p:nvPr/>
            </p:nvSpPr>
            <p:spPr bwMode="auto">
              <a:xfrm>
                <a:off x="295" y="3340"/>
                <a:ext cx="2676" cy="544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816" y="0"/>
                  </a:cxn>
                  <a:cxn ang="0">
                    <a:pos x="2585" y="0"/>
                  </a:cxn>
                  <a:cxn ang="0">
                    <a:pos x="2948" y="318"/>
                  </a:cxn>
                  <a:cxn ang="0">
                    <a:pos x="2222" y="635"/>
                  </a:cxn>
                  <a:cxn ang="0">
                    <a:pos x="408" y="635"/>
                  </a:cxn>
                  <a:cxn ang="0">
                    <a:pos x="45" y="363"/>
                  </a:cxn>
                  <a:cxn ang="0">
                    <a:pos x="0" y="318"/>
                  </a:cxn>
                </a:cxnLst>
                <a:rect l="0" t="0" r="r" b="b"/>
                <a:pathLst>
                  <a:path w="2948" h="635">
                    <a:moveTo>
                      <a:pt x="0" y="318"/>
                    </a:moveTo>
                    <a:lnTo>
                      <a:pt x="816" y="0"/>
                    </a:lnTo>
                    <a:lnTo>
                      <a:pt x="2585" y="0"/>
                    </a:lnTo>
                    <a:lnTo>
                      <a:pt x="2948" y="318"/>
                    </a:lnTo>
                    <a:lnTo>
                      <a:pt x="2222" y="635"/>
                    </a:lnTo>
                    <a:lnTo>
                      <a:pt x="408" y="635"/>
                    </a:lnTo>
                    <a:lnTo>
                      <a:pt x="45" y="363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0" name="Freeform 40"/>
              <p:cNvSpPr>
                <a:spLocks/>
              </p:cNvSpPr>
              <p:nvPr/>
            </p:nvSpPr>
            <p:spPr bwMode="auto">
              <a:xfrm>
                <a:off x="295" y="3612"/>
                <a:ext cx="2676" cy="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2" y="272"/>
                  </a:cxn>
                  <a:cxn ang="0">
                    <a:pos x="1995" y="272"/>
                  </a:cxn>
                  <a:cxn ang="0">
                    <a:pos x="2676" y="0"/>
                  </a:cxn>
                </a:cxnLst>
                <a:rect l="0" t="0" r="r" b="b"/>
                <a:pathLst>
                  <a:path w="2676" h="272">
                    <a:moveTo>
                      <a:pt x="0" y="0"/>
                    </a:moveTo>
                    <a:lnTo>
                      <a:pt x="362" y="272"/>
                    </a:lnTo>
                    <a:lnTo>
                      <a:pt x="1995" y="272"/>
                    </a:lnTo>
                    <a:lnTo>
                      <a:pt x="2676" y="0"/>
                    </a:lnTo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1" name="Line 41"/>
              <p:cNvSpPr>
                <a:spLocks noChangeShapeType="1"/>
              </p:cNvSpPr>
              <p:nvPr/>
            </p:nvSpPr>
            <p:spPr bwMode="auto">
              <a:xfrm flipV="1">
                <a:off x="295" y="2069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2" name="Line 42"/>
              <p:cNvSpPr>
                <a:spLocks noChangeShapeType="1"/>
              </p:cNvSpPr>
              <p:nvPr/>
            </p:nvSpPr>
            <p:spPr bwMode="auto">
              <a:xfrm flipV="1">
                <a:off x="657" y="2341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3" name="Freeform 43"/>
              <p:cNvSpPr>
                <a:spLocks/>
              </p:cNvSpPr>
              <p:nvPr/>
            </p:nvSpPr>
            <p:spPr bwMode="auto">
              <a:xfrm>
                <a:off x="1034" y="1785"/>
                <a:ext cx="10" cy="1550"/>
              </a:xfrm>
              <a:custGeom>
                <a:avLst/>
                <a:gdLst/>
                <a:ahLst/>
                <a:cxnLst>
                  <a:cxn ang="0">
                    <a:pos x="10" y="1550"/>
                  </a:cxn>
                  <a:cxn ang="0">
                    <a:pos x="0" y="0"/>
                  </a:cxn>
                </a:cxnLst>
                <a:rect l="0" t="0" r="r" b="b"/>
                <a:pathLst>
                  <a:path w="10" h="1550">
                    <a:moveTo>
                      <a:pt x="10" y="1550"/>
                    </a:moveTo>
                    <a:lnTo>
                      <a:pt x="0" y="0"/>
                    </a:lnTo>
                  </a:path>
                </a:pathLst>
              </a:custGeom>
              <a:noFill/>
              <a:ln w="38100" cap="flat" cmpd="sng">
                <a:solidFill>
                  <a:srgbClr val="00008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4" name="Line 44"/>
              <p:cNvSpPr>
                <a:spLocks noChangeShapeType="1"/>
              </p:cNvSpPr>
              <p:nvPr/>
            </p:nvSpPr>
            <p:spPr bwMode="auto">
              <a:xfrm flipV="1">
                <a:off x="2290" y="2341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5" name="Line 45"/>
              <p:cNvSpPr>
                <a:spLocks noChangeShapeType="1"/>
              </p:cNvSpPr>
              <p:nvPr/>
            </p:nvSpPr>
            <p:spPr bwMode="auto">
              <a:xfrm flipV="1">
                <a:off x="2971" y="2069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2206" name="Line 46"/>
              <p:cNvSpPr>
                <a:spLocks noChangeShapeType="1"/>
              </p:cNvSpPr>
              <p:nvPr/>
            </p:nvSpPr>
            <p:spPr bwMode="auto">
              <a:xfrm>
                <a:off x="2653" y="1797"/>
                <a:ext cx="0" cy="1542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92208" name="Rectangle 48"/>
            <p:cNvSpPr>
              <a:spLocks noChangeArrowheads="1"/>
            </p:cNvSpPr>
            <p:nvPr/>
          </p:nvSpPr>
          <p:spPr bwMode="auto">
            <a:xfrm>
              <a:off x="657" y="2296"/>
              <a:ext cx="3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А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2209" name="Rectangle 49"/>
            <p:cNvSpPr>
              <a:spLocks noChangeArrowheads="1"/>
            </p:cNvSpPr>
            <p:nvPr/>
          </p:nvSpPr>
          <p:spPr bwMode="auto">
            <a:xfrm>
              <a:off x="2290" y="2341"/>
              <a:ext cx="3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В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2210" name="Rectangle 50"/>
            <p:cNvSpPr>
              <a:spLocks noChangeArrowheads="1"/>
            </p:cNvSpPr>
            <p:nvPr/>
          </p:nvSpPr>
          <p:spPr bwMode="auto">
            <a:xfrm>
              <a:off x="2971" y="1933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С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2211" name="Rectangle 51"/>
            <p:cNvSpPr>
              <a:spLocks noChangeArrowheads="1"/>
            </p:cNvSpPr>
            <p:nvPr/>
          </p:nvSpPr>
          <p:spPr bwMode="auto">
            <a:xfrm>
              <a:off x="2562" y="1525"/>
              <a:ext cx="3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D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en-US" sz="2400" b="1" i="1">
                <a:latin typeface="Georgia" pitchFamily="18" charset="0"/>
              </a:endParaRPr>
            </a:p>
          </p:txBody>
        </p:sp>
        <p:sp>
          <p:nvSpPr>
            <p:cNvPr id="92212" name="Rectangle 52"/>
            <p:cNvSpPr>
              <a:spLocks noChangeArrowheads="1"/>
            </p:cNvSpPr>
            <p:nvPr/>
          </p:nvSpPr>
          <p:spPr bwMode="auto">
            <a:xfrm>
              <a:off x="1020" y="15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2213" name="Rectangle 53"/>
            <p:cNvSpPr>
              <a:spLocks noChangeArrowheads="1"/>
            </p:cNvSpPr>
            <p:nvPr/>
          </p:nvSpPr>
          <p:spPr bwMode="auto">
            <a:xfrm>
              <a:off x="0" y="1888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F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en-US" sz="2400" b="1" i="1">
                <a:latin typeface="Georgia" pitchFamily="18" charset="0"/>
              </a:endParaRPr>
            </a:p>
          </p:txBody>
        </p:sp>
      </p:grpSp>
      <p:sp>
        <p:nvSpPr>
          <p:cNvPr id="92192" name="Oval 32"/>
          <p:cNvSpPr>
            <a:spLocks noChangeArrowheads="1"/>
          </p:cNvSpPr>
          <p:nvPr/>
        </p:nvSpPr>
        <p:spPr bwMode="auto">
          <a:xfrm>
            <a:off x="3563938" y="6021388"/>
            <a:ext cx="215900" cy="2159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5" name="Rectangle 55"/>
          <p:cNvSpPr>
            <a:spLocks noChangeArrowheads="1"/>
          </p:cNvSpPr>
          <p:nvPr/>
        </p:nvSpPr>
        <p:spPr bwMode="auto">
          <a:xfrm>
            <a:off x="5219700" y="3068638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C0099"/>
                </a:solidFill>
                <a:latin typeface="Georgia" pitchFamily="18" charset="0"/>
              </a:rPr>
              <a:t>Решить самостоятельно …..</a:t>
            </a:r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6372225" y="6018213"/>
            <a:ext cx="1944688" cy="839787"/>
            <a:chOff x="4014" y="3791"/>
            <a:chExt cx="1225" cy="529"/>
          </a:xfrm>
        </p:grpSpPr>
        <p:sp>
          <p:nvSpPr>
            <p:cNvPr id="92217" name="Rectangle 57"/>
            <p:cNvSpPr>
              <a:spLocks noChangeArrowheads="1"/>
            </p:cNvSpPr>
            <p:nvPr/>
          </p:nvSpPr>
          <p:spPr bwMode="auto">
            <a:xfrm>
              <a:off x="4014" y="3884"/>
              <a:ext cx="12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99"/>
                  </a:solidFill>
                  <a:latin typeface="Georgia" pitchFamily="18" charset="0"/>
                </a:rPr>
                <a:t>Ответ:</a:t>
              </a:r>
            </a:p>
          </p:txBody>
        </p:sp>
        <p:grpSp>
          <p:nvGrpSpPr>
            <p:cNvPr id="5" name="Group 58"/>
            <p:cNvGrpSpPr>
              <a:grpSpLocks/>
            </p:cNvGrpSpPr>
            <p:nvPr/>
          </p:nvGrpSpPr>
          <p:grpSpPr bwMode="auto">
            <a:xfrm>
              <a:off x="4876" y="3791"/>
              <a:ext cx="363" cy="529"/>
              <a:chOff x="5193" y="2956"/>
              <a:chExt cx="363" cy="529"/>
            </a:xfrm>
          </p:grpSpPr>
          <p:sp>
            <p:nvSpPr>
              <p:cNvPr id="92219" name="Rectangle 59"/>
              <p:cNvSpPr>
                <a:spLocks noChangeArrowheads="1"/>
              </p:cNvSpPr>
              <p:nvPr/>
            </p:nvSpPr>
            <p:spPr bwMode="auto">
              <a:xfrm>
                <a:off x="5193" y="2956"/>
                <a:ext cx="3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u="sng">
                    <a:solidFill>
                      <a:srgbClr val="000099"/>
                    </a:solidFill>
                    <a:latin typeface="Georgia" pitchFamily="18" charset="0"/>
                    <a:sym typeface="Symbol" pitchFamily="18" charset="2"/>
                  </a:rPr>
                  <a:t></a:t>
                </a:r>
                <a:r>
                  <a:rPr lang="ru-RU" sz="2800" b="1" u="sng">
                    <a:solidFill>
                      <a:srgbClr val="000099"/>
                    </a:solidFill>
                    <a:latin typeface="Georgia" pitchFamily="18" charset="0"/>
                  </a:rPr>
                  <a:t>7</a:t>
                </a:r>
              </a:p>
            </p:txBody>
          </p:sp>
          <p:sp>
            <p:nvSpPr>
              <p:cNvPr id="92220" name="Rectangle 60"/>
              <p:cNvSpPr>
                <a:spLocks noChangeArrowheads="1"/>
              </p:cNvSpPr>
              <p:nvPr/>
            </p:nvSpPr>
            <p:spPr bwMode="auto">
              <a:xfrm>
                <a:off x="5284" y="3158"/>
                <a:ext cx="25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000099"/>
                    </a:solidFill>
                    <a:latin typeface="Georgia" pitchFamily="18" charset="0"/>
                  </a:rPr>
                  <a:t>2</a:t>
                </a:r>
              </a:p>
            </p:txBody>
          </p:sp>
          <p:sp>
            <p:nvSpPr>
              <p:cNvPr id="92221" name="Line 61"/>
              <p:cNvSpPr>
                <a:spLocks noChangeShapeType="1"/>
              </p:cNvSpPr>
              <p:nvPr/>
            </p:nvSpPr>
            <p:spPr bwMode="auto">
              <a:xfrm>
                <a:off x="5375" y="2976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6" grpId="0" animBg="1"/>
      <p:bldP spid="92189" grpId="0" animBg="1"/>
      <p:bldP spid="92190" grpId="0" animBg="1"/>
      <p:bldP spid="92191" grpId="0"/>
      <p:bldP spid="92193" grpId="0"/>
      <p:bldP spid="92215" grpId="0"/>
    </p:bldLst>
  </p:timing>
</p:sld>
</file>

<file path=ppt/theme/theme1.xml><?xml version="1.0" encoding="utf-8"?>
<a:theme xmlns:a="http://schemas.openxmlformats.org/drawingml/2006/main" name="Разминка Теория">
  <a:themeElements>
    <a:clrScheme name="Разминка Теор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зминка Теори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зминка Теор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74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Разминка Теория</vt:lpstr>
      <vt:lpstr>Слайд 1</vt:lpstr>
    </vt:vector>
  </TitlesOfParts>
  <Company>LV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</dc:title>
  <dc:subject>Подготовка к ЕГЭ</dc:subject>
  <dc:creator>Малая Е.В.</dc:creator>
  <dc:description/>
  <cp:lastModifiedBy>Windows User</cp:lastModifiedBy>
  <cp:revision>64</cp:revision>
  <dcterms:created xsi:type="dcterms:W3CDTF">2009-10-12T13:14:14Z</dcterms:created>
  <dcterms:modified xsi:type="dcterms:W3CDTF">2014-04-29T08:56:07Z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геометрия</vt:lpwstr>
  </property>
  <property fmtid="{D5CDD505-2E9C-101B-9397-08002B2CF9AE}" pid="3" name="SlideDescription">
    <vt:lpwstr/>
  </property>
</Properties>
</file>