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70" r:id="rId4"/>
    <p:sldId id="257" r:id="rId5"/>
    <p:sldId id="269" r:id="rId6"/>
    <p:sldId id="271" r:id="rId7"/>
    <p:sldId id="261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49FE-2479-45E8-8973-9E643783E236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E8168-8407-4E1D-904F-99810314B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DE0CF7-ECD6-4B2A-B4BB-D949993BBB81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4AC749-2488-42EA-B54C-77A4CFCDC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0%D0%BE%D0%BD%D0%B8%D1%85%D0%B8%D0%BD,_%D0%90%D0%BD%D0%B4%D1%80%D0%B5%D0%B9_%D0%9D%D0%B8%D0%BA%D0%B8%D1%84%D0%BE%D1%80%D0%BE%D0%B2%D0%B8%D1%87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Рисунок 10" descr="e32d8e8f99acc4155d5dec8ff661a86a_medi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4589" y="4351278"/>
              <a:ext cx="3509411" cy="2506722"/>
            </a:xfrm>
            <a:prstGeom prst="rect">
              <a:avLst/>
            </a:prstGeom>
          </p:spPr>
        </p:pic>
        <p:pic>
          <p:nvPicPr>
            <p:cNvPr id="8" name="Рисунок 7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49080"/>
              <a:ext cx="3496969" cy="2708920"/>
            </a:xfrm>
            <a:prstGeom prst="rect">
              <a:avLst/>
            </a:prstGeom>
          </p:spPr>
        </p:pic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1772816"/>
              <a:ext cx="3350097" cy="2546074"/>
            </a:xfrm>
            <a:prstGeom prst="rect">
              <a:avLst/>
            </a:prstGeom>
          </p:spPr>
        </p:pic>
        <p:pic>
          <p:nvPicPr>
            <p:cNvPr id="3" name="Рисунок 2" descr="800_8a3a5f62c5fe02da31f17733bca8f31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915815" cy="4078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 descr="CL3H8VCAP7XHM8CA2FD1ZACAEL0Y3BCAL5UN7XCAS6SWS7CAYM4E2ZCAQUQ1H7CA1IS2P4CAQPXR9YCAS4RR00CAUYQDWMCAEOBZUQCAIURL2BCAUN3N1XCA00SYO2CACF73M6CA624NO2CA5VAHJGCAON5O1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9792" y="3982814"/>
              <a:ext cx="3194651" cy="2875186"/>
            </a:xfrm>
            <a:prstGeom prst="rect">
              <a:avLst/>
            </a:prstGeom>
          </p:spPr>
        </p:pic>
        <p:pic>
          <p:nvPicPr>
            <p:cNvPr id="7" name="Рисунок 6" descr="G48SGXCA5WIQAKCAYHYG1ZCA4HJQZACA0CEEPNCA3FDH16CA35XQCHCAOG2CZ9CAMMDNANCAO2EI5ECA0750R1CAIN0QMJCA4VGYFICA05DME6CATKKIOLCAA113TVCAZ7SWWDCAEFBJ49CA7L6PVTCABJ3QT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9325" y="0"/>
              <a:ext cx="3414675" cy="2367508"/>
            </a:xfrm>
            <a:prstGeom prst="rect">
              <a:avLst/>
            </a:prstGeom>
          </p:spPr>
        </p:pic>
        <p:pic>
          <p:nvPicPr>
            <p:cNvPr id="9" name="Рисунок 8" descr="140599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5816" y="0"/>
              <a:ext cx="3096344" cy="1926810"/>
            </a:xfrm>
            <a:prstGeom prst="rect">
              <a:avLst/>
            </a:prstGeom>
          </p:spPr>
        </p:pic>
      </p:grpSp>
      <p:pic>
        <p:nvPicPr>
          <p:cNvPr id="10" name="Рисунок 9" descr="42689573_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3125" y="2276872"/>
            <a:ext cx="2900875" cy="2175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408" y="2060848"/>
            <a:ext cx="86112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Архитектура.</a:t>
            </a:r>
          </a:p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Первая половина Х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</a:t>
            </a: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08518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Студентка 10 группы</a:t>
            </a: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Объедкова Елизавета</a:t>
            </a: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Прохоров Михаил Владимирович, учитель Истории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4947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Казанский собор</a:t>
            </a:r>
            <a:endParaRPr lang="ru-RU" sz="4800" dirty="0"/>
          </a:p>
        </p:txBody>
      </p:sp>
      <p:pic>
        <p:nvPicPr>
          <p:cNvPr id="3" name="Рисунок 2" descr="800px-Kazansky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8290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335699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Казанский собор в Санкт-Петербурге – </a:t>
            </a:r>
            <a:r>
              <a:rPr lang="ru-RU" sz="2400" dirty="0" err="1" smtClean="0"/>
              <a:t>провославный</a:t>
            </a:r>
            <a:r>
              <a:rPr lang="ru-RU" sz="2400" dirty="0" smtClean="0"/>
              <a:t> кафедральный храм, расположенный в самом центре города. Фасады храма выходят на Невский проспект и канал </a:t>
            </a:r>
            <a:r>
              <a:rPr lang="ru-RU" sz="2400" dirty="0" err="1" smtClean="0"/>
              <a:t>Грибоедова</a:t>
            </a:r>
            <a:r>
              <a:rPr lang="ru-RU" sz="2400" dirty="0" smtClean="0"/>
              <a:t>. Это одно из  самых больших сооружений в Северной столице. </a:t>
            </a:r>
            <a:r>
              <a:rPr lang="ru-RU" sz="2400" dirty="0" err="1" smtClean="0"/>
              <a:t>Его&amp;</a:t>
            </a:r>
            <a:r>
              <a:rPr lang="ru-RU" sz="2400" dirty="0" smtClean="0"/>
              <a:t> высота достигает 71,5 метра. По его имени названы остров в дельте Невы, мост на пересечении Невского проспекта и канала </a:t>
            </a:r>
            <a:r>
              <a:rPr lang="ru-RU" sz="2400" dirty="0" err="1" smtClean="0"/>
              <a:t>Грибоедова</a:t>
            </a:r>
            <a:r>
              <a:rPr lang="ru-RU" sz="2400" dirty="0" smtClean="0"/>
              <a:t> и  улица, которая отходит храма.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2022" y="324433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 tooltip="Воронихин, Андрей Никифорович"/>
              </a:rPr>
              <a:t>А. Н. Воронихин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852936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А. Н. Воронихин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689573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520" y="1124744"/>
            <a:ext cx="432048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Исаакиевский собор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рупнейший православный храм Санкт-Петербурга. Расположен на Исаакиевской площади. Имеет статус музея; зарегистрированная в июне 1991 года церковная община имеет возможность совершать богослужение по особым дням с разрешения дирекции музея. Освящён во имя преподобного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Далматского, почитаемого Петром I святого, так как император родился в день его памяти — 30 мая по юлианскому календарю.</a:t>
            </a:r>
          </a:p>
          <a:p>
            <a:r>
              <a:rPr lang="ru-RU" dirty="0" smtClean="0"/>
              <a:t>Построен в 1818—1858 годы по проекту архитектора Огюста </a:t>
            </a:r>
            <a:r>
              <a:rPr lang="ru-RU" dirty="0" err="1" smtClean="0"/>
              <a:t>Монферрана</a:t>
            </a:r>
            <a:r>
              <a:rPr lang="ru-RU" dirty="0" smtClean="0"/>
              <a:t> строительство курировал император Николай I.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445224"/>
            <a:ext cx="2822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Огюст </a:t>
            </a:r>
            <a:r>
              <a:rPr lang="ru-RU" sz="2400" dirty="0" err="1" smtClean="0">
                <a:solidFill>
                  <a:schemeClr val="bg1"/>
                </a:solidFill>
              </a:rPr>
              <a:t>Монферран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8" cy="3501008"/>
          </a:xfrm>
          <a:prstGeom prst="rect">
            <a:avLst/>
          </a:prstGeom>
        </p:spPr>
      </p:pic>
      <p:pic>
        <p:nvPicPr>
          <p:cNvPr id="3" name="Рисунок 2" descr="02400_20070310_234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3255544" cy="4005063"/>
          </a:xfrm>
          <a:prstGeom prst="rect">
            <a:avLst/>
          </a:prstGeom>
        </p:spPr>
      </p:pic>
      <p:pic>
        <p:nvPicPr>
          <p:cNvPr id="4" name="Рисунок 3" descr="41386_mbvd01_1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7338"/>
            <a:ext cx="4932040" cy="3580662"/>
          </a:xfrm>
          <a:prstGeom prst="rect">
            <a:avLst/>
          </a:prstGeom>
        </p:spPr>
      </p:pic>
      <p:pic>
        <p:nvPicPr>
          <p:cNvPr id="2" name="Рисунок 1" descr="%D0%A2%D0%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04702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32d8e8f99acc4155d5dec8ff661a86a_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9074" y="3447338"/>
            <a:ext cx="4774926" cy="3410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780928"/>
            <a:ext cx="4360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Москва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364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Большой театр</a:t>
            </a:r>
            <a:endParaRPr lang="ru-RU" sz="4000" dirty="0"/>
          </a:p>
        </p:txBody>
      </p:sp>
      <p:pic>
        <p:nvPicPr>
          <p:cNvPr id="3" name="Рисунок 2" descr="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4048125" cy="2876550"/>
          </a:xfrm>
          <a:prstGeom prst="roundRect">
            <a:avLst>
              <a:gd name="adj" fmla="val 5732"/>
            </a:avLst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62880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Госуда́рственный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академи́ческий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Большо́й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теа́тр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Росси́и</a:t>
            </a:r>
            <a:r>
              <a:rPr lang="ru-RU" sz="2400" dirty="0" smtClean="0"/>
              <a:t> (</a:t>
            </a:r>
            <a:r>
              <a:rPr lang="ru-RU" sz="2400" b="1" dirty="0" smtClean="0"/>
              <a:t>ГАБТ</a:t>
            </a:r>
            <a:r>
              <a:rPr lang="ru-RU" sz="2400" dirty="0" smtClean="0"/>
              <a:t>), </a:t>
            </a:r>
            <a:r>
              <a:rPr lang="ru-RU" sz="2400" b="1" dirty="0" smtClean="0"/>
              <a:t>Государственный академический театр оперы и балета России</a:t>
            </a:r>
            <a:r>
              <a:rPr lang="ru-RU" sz="2400" dirty="0" smtClean="0"/>
              <a:t>, или просто </a:t>
            </a:r>
            <a:r>
              <a:rPr lang="ru-RU" sz="2400" b="1" dirty="0" err="1" smtClean="0"/>
              <a:t>Большо́й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теа́тр</a:t>
            </a:r>
            <a:r>
              <a:rPr lang="ru-RU" sz="2400" dirty="0" smtClean="0"/>
              <a:t> — один из крупнейших в России и один из самых значительных в мире театров оперы и балета. Комплекс зданий театра расположен в центре Москвы, на Театральной площади.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157192"/>
            <a:ext cx="2233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Альберт </a:t>
            </a:r>
            <a:r>
              <a:rPr lang="ru-RU" sz="2400" dirty="0" err="1" smtClean="0">
                <a:solidFill>
                  <a:schemeClr val="bg1"/>
                </a:solidFill>
              </a:rPr>
              <a:t>Кавос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452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Триумфальные ворота</a:t>
            </a:r>
            <a:endParaRPr lang="ru-RU" sz="4800" dirty="0"/>
          </a:p>
        </p:txBody>
      </p:sp>
      <p:pic>
        <p:nvPicPr>
          <p:cNvPr id="3" name="Рисунок 2" descr="%D0%A2%D0%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79" y="1484784"/>
            <a:ext cx="3091403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Моско́вские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Триумфа́льные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воро́та</a:t>
            </a:r>
            <a:r>
              <a:rPr lang="ru-RU" sz="2400" b="1" dirty="0" smtClean="0"/>
              <a:t> (Триумфальная арка)</a:t>
            </a:r>
            <a:r>
              <a:rPr lang="ru-RU" sz="2400" dirty="0" smtClean="0"/>
              <a:t> — сооружены в 1829—1834 годах в Москве по проекту архитектора О. И. Бове в честь победы русского народа в Отечественной войне 1812 года. Ныне расположены на площади Победы (Кутузовский проспект) в районе Поклонной горы.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661248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О.Бове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400_20070310_234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173168" cy="513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4510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Голицынская</a:t>
            </a:r>
            <a:r>
              <a:rPr lang="ru-RU" sz="3200" dirty="0" smtClean="0"/>
              <a:t> больница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3528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Голицынская</a:t>
            </a:r>
            <a:r>
              <a:rPr lang="ru-RU" sz="2800" b="1" dirty="0" smtClean="0"/>
              <a:t> больница</a:t>
            </a:r>
            <a:r>
              <a:rPr lang="ru-RU" sz="2800" dirty="0" smtClean="0"/>
              <a:t> (встречается также вариант написания </a:t>
            </a:r>
            <a:r>
              <a:rPr lang="ru-RU" sz="2800" b="1" dirty="0" err="1" smtClean="0"/>
              <a:t>Голицинская</a:t>
            </a:r>
            <a:r>
              <a:rPr lang="ru-RU" sz="2800" b="1" dirty="0" smtClean="0"/>
              <a:t> больница</a:t>
            </a:r>
            <a:r>
              <a:rPr lang="ru-RU" sz="2800" dirty="0" smtClean="0"/>
              <a:t>) — </a:t>
            </a:r>
            <a:r>
              <a:rPr lang="ru-RU" sz="2800" dirty="0" err="1" smtClean="0"/>
              <a:t>больница</a:t>
            </a:r>
            <a:r>
              <a:rPr lang="ru-RU" sz="2800" dirty="0" smtClean="0"/>
              <a:t>, которая была открыта в Москве в 1802 году</a:t>
            </a:r>
          </a:p>
          <a:p>
            <a:r>
              <a:rPr lang="ru-RU" sz="2800" dirty="0" smtClean="0"/>
              <a:t> как «больница для бедных».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6093296"/>
            <a:ext cx="3036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Матвей Казаков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4842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Усадьба  Кузьминки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Уса́дьба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Кузьми́нки</a:t>
            </a:r>
            <a:r>
              <a:rPr lang="ru-RU" sz="2000" dirty="0" smtClean="0"/>
              <a:t> (также </a:t>
            </a:r>
            <a:r>
              <a:rPr lang="ru-RU" sz="2000" b="1" dirty="0" err="1" smtClean="0"/>
              <a:t>Вла́хернское-Кузьми́нки</a:t>
            </a:r>
            <a:r>
              <a:rPr lang="ru-RU" sz="2000" dirty="0" smtClean="0"/>
              <a:t>, позже </a:t>
            </a:r>
            <a:r>
              <a:rPr lang="ru-RU" sz="2000" b="1" dirty="0" err="1" smtClean="0"/>
              <a:t>Ста́рые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Кузьми́нки</a:t>
            </a:r>
            <a:r>
              <a:rPr lang="ru-RU" sz="2000" dirty="0" smtClean="0"/>
              <a:t>) — бывшая усадьба князей Голицыных на землях </a:t>
            </a:r>
            <a:r>
              <a:rPr lang="ru-RU" sz="2000" dirty="0" err="1" smtClean="0"/>
              <a:t>Кузьминского</a:t>
            </a:r>
            <a:r>
              <a:rPr lang="ru-RU" sz="2000" dirty="0" smtClean="0"/>
              <a:t> парка в современных московских районах Кузьминки и </a:t>
            </a:r>
            <a:r>
              <a:rPr lang="ru-RU" sz="2000" dirty="0" err="1" smtClean="0"/>
              <a:t>Выхино-Жулебино</a:t>
            </a:r>
            <a:r>
              <a:rPr lang="ru-RU" sz="2000" dirty="0" smtClean="0"/>
              <a:t>. Постройки расположены по обоим берегам реки </a:t>
            </a:r>
            <a:r>
              <a:rPr lang="ru-RU" sz="2000" dirty="0" err="1" smtClean="0"/>
              <a:t>Чурилихи</a:t>
            </a:r>
            <a:r>
              <a:rPr lang="ru-RU" sz="2000" dirty="0" smtClean="0"/>
              <a:t> (</a:t>
            </a:r>
            <a:r>
              <a:rPr lang="ru-RU" sz="2000" dirty="0" err="1" smtClean="0"/>
              <a:t>Пономарк</a:t>
            </a:r>
            <a:r>
              <a:rPr lang="ru-RU" sz="2000" dirty="0" smtClean="0"/>
              <a:t>), на которой устроена система </a:t>
            </a:r>
            <a:r>
              <a:rPr lang="ru-RU" sz="2000" dirty="0" err="1" smtClean="0"/>
              <a:t>Кузьминских</a:t>
            </a:r>
            <a:r>
              <a:rPr lang="ru-RU" sz="2000" dirty="0" smtClean="0"/>
              <a:t> прудов.</a:t>
            </a:r>
            <a:endParaRPr lang="ru-RU" sz="2000" dirty="0"/>
          </a:p>
        </p:txBody>
      </p:sp>
      <p:pic>
        <p:nvPicPr>
          <p:cNvPr id="5" name="Рисунок 4" descr="14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76464" cy="3145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4797152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Доменико</a:t>
            </a:r>
            <a:r>
              <a:rPr lang="ru-RU" sz="2800" dirty="0" smtClean="0">
                <a:solidFill>
                  <a:schemeClr val="bg1"/>
                </a:solidFill>
              </a:rPr>
              <a:t> Жилярди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5" y="0"/>
            <a:ext cx="912303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https://ru.wikipedia.org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52400"/>
            <a:ext cx="7571184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26630" y="3967239"/>
            <a:ext cx="164180" cy="35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64" tIns="40632" rIns="81264" bIns="40632">
            <a:spAutoFit/>
          </a:bodyPr>
          <a:lstStyle/>
          <a:p>
            <a:pPr algn="ctr" defTabSz="914309"/>
            <a:endParaRPr lang="ru-RU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944279" y="3463774"/>
            <a:ext cx="2187105" cy="38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264" tIns="40632" rIns="81264" bIns="40632">
            <a:spAutoFit/>
          </a:bodyPr>
          <a:lstStyle/>
          <a:p>
            <a:pPr lvl="4" algn="ctr" defTabSz="914309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/>
            </a:pPr>
            <a:endParaRPr lang="ru-RU" sz="2000" dirty="0">
              <a:solidFill>
                <a:srgbClr val="7856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243249" y="707572"/>
            <a:ext cx="9144001" cy="605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/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Темой работы является русская архитектура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 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половины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XIX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века, архитектура   ампира. Этот стиль  был яркой, но короткой  страницей в истории русской и </a:t>
            </a:r>
            <a:r>
              <a:rPr lang="ru-RU" sz="22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западно-европейской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архитектуры.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  России он утвердился после победы  в войне 1812года, когда  российское общество переживало подъём, единение всех жителей государства, поэтому архитектурный стиль нёс с собой пафос героизма, утверждение  силы  человеческого разума, мощи государства. Он был проникнут жизнеутверждающим, победным духом, то  есть содержал в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себе  созидательное  начало.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В наше время,  время  становления  нового государства мне захотелось  обратиться к величественной и гармоничной  архитектуре  ампира  первой половины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XIX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века, понять в чём секрет её  вечной  молодости, увидеть историю зодчества как развитие человеческой  мысли. Архитектура выражает характер эпохи.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16910" y="204108"/>
            <a:ext cx="3901387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2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Введение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Архитектурный стиль первой половины </a:t>
            </a:r>
            <a:r>
              <a:rPr lang="en-US" sz="3800" dirty="0" smtClean="0"/>
              <a:t>XIX</a:t>
            </a:r>
            <a:r>
              <a:rPr lang="ru-RU" sz="3800" dirty="0" smtClean="0"/>
              <a:t> века , продолжавший традиции</a:t>
            </a:r>
          </a:p>
          <a:p>
            <a:r>
              <a:rPr lang="ru-RU" sz="3800" dirty="0"/>
              <a:t>к</a:t>
            </a:r>
            <a:r>
              <a:rPr lang="ru-RU" sz="3800" dirty="0" smtClean="0"/>
              <a:t>лассицизма получил название </a:t>
            </a:r>
            <a:r>
              <a:rPr lang="ru-RU" sz="3800" i="1" dirty="0" smtClean="0">
                <a:solidFill>
                  <a:schemeClr val="bg1"/>
                </a:solidFill>
              </a:rPr>
              <a:t>русского ампира </a:t>
            </a:r>
            <a:r>
              <a:rPr lang="ru-RU" sz="3800" dirty="0" smtClean="0"/>
              <a:t>. Для него характерны</a:t>
            </a:r>
          </a:p>
          <a:p>
            <a:r>
              <a:rPr lang="ru-RU" sz="3800" dirty="0" smtClean="0"/>
              <a:t>Массивность и монументальность архитектурных  форм  и использование богатого декора в виде</a:t>
            </a:r>
          </a:p>
          <a:p>
            <a:r>
              <a:rPr lang="ru-RU" sz="3800" dirty="0"/>
              <a:t>о</a:t>
            </a:r>
            <a:r>
              <a:rPr lang="ru-RU" sz="3800" dirty="0" smtClean="0"/>
              <a:t>рнаментов и эмблем.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188984" y="-390071"/>
            <a:ext cx="12890837" cy="2663976"/>
          </a:xfrm>
        </p:spPr>
        <p:txBody>
          <a:bodyPr lIns="81272" tIns="40636" rIns="81272" bIns="40636"/>
          <a:lstStyle/>
          <a:p>
            <a:pPr eaLnBrk="1" hangingPunct="1">
              <a:defRPr/>
            </a:pPr>
            <a:r>
              <a:rPr lang="ru-RU" sz="4800" dirty="0"/>
              <a:t/>
            </a:r>
            <a:br>
              <a:rPr lang="ru-RU" sz="4800" dirty="0"/>
            </a:br>
            <a:endParaRPr lang="ru-RU" sz="2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616857"/>
            <a:ext cx="11159873" cy="6985000"/>
          </a:xfrm>
        </p:spPr>
        <p:txBody>
          <a:bodyPr lIns="81272" tIns="40636" rIns="81272" bIns="40636"/>
          <a:lstStyle/>
          <a:p>
            <a:pPr marL="1714329" lvl="3" indent="-342866">
              <a:buNone/>
              <a:tabLst>
                <a:tab pos="3042051" algn="l"/>
              </a:tabLst>
              <a:defRPr/>
            </a:pPr>
            <a:endParaRPr lang="ru-RU" sz="2400" dirty="0"/>
          </a:p>
          <a:p>
            <a:pPr marL="1714329" lvl="3" indent="-342866">
              <a:buNone/>
              <a:tabLst>
                <a:tab pos="3042051" algn="l"/>
              </a:tabLst>
              <a:defRPr/>
            </a:pPr>
            <a:endParaRPr lang="ru-RU" sz="24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331357"/>
            <a:ext cx="8928974" cy="430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marL="1371463" lvl="3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Усложнение общественной жизни;</a:t>
            </a:r>
          </a:p>
          <a:p>
            <a:pPr marL="1371463" lvl="3" defTabSz="914309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1371463" lvl="3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Напряженные поиски  художественных стилей, течений, ценностей, быстрая смена их;</a:t>
            </a:r>
          </a:p>
          <a:p>
            <a:pPr marL="1371463" lvl="3" defTabSz="914309"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1371463" lvl="3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Интерес к национальной тематике: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а) Война 1812 года –рост патриотизма;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открытость и восприимчивость к мировой культуре;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б) Появление  Пушкина- создание русского,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литературного языка;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в) Публикация  «Истории государства Российского»</a:t>
            </a:r>
          </a:p>
          <a:p>
            <a:pPr marL="1828617" lvl="4" defTabSz="914309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Н.М.Карамзина-интерес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к родной истории</a:t>
            </a:r>
            <a:r>
              <a:rPr lang="ru-RU" dirty="0">
                <a:cs typeface="+mn-cs"/>
              </a:rPr>
              <a:t> ;</a:t>
            </a:r>
          </a:p>
          <a:p>
            <a:pPr marL="1371463" lvl="3" defTabSz="914309">
              <a:defRPr/>
            </a:pPr>
            <a:r>
              <a:rPr lang="ru-RU" dirty="0">
                <a:solidFill>
                  <a:schemeClr val="tx1"/>
                </a:solidFill>
                <a:cs typeface="+mn-cs"/>
              </a:rPr>
              <a:t>    </a:t>
            </a:r>
          </a:p>
          <a:p>
            <a:pPr marL="1371463" lvl="3" defTabSz="914309">
              <a:defRPr/>
            </a:pPr>
            <a:r>
              <a:rPr lang="ru-RU" dirty="0">
                <a:solidFill>
                  <a:schemeClr val="tx1"/>
                </a:solidFill>
                <a:cs typeface="+mn-cs"/>
              </a:rPr>
              <a:t>    </a:t>
            </a:r>
          </a:p>
          <a:p>
            <a:pPr marL="1371463" lvl="3" defTabSz="914309">
              <a:spcBef>
                <a:spcPct val="20000"/>
              </a:spcBef>
              <a:defRPr/>
            </a:pPr>
            <a:r>
              <a:rPr lang="ru-RU" b="0" dirty="0">
                <a:solidFill>
                  <a:schemeClr val="tx1"/>
                </a:solidFill>
                <a:cs typeface="+mn-cs"/>
              </a:rPr>
              <a:t> </a:t>
            </a:r>
          </a:p>
        </p:txBody>
      </p:sp>
      <p:pic>
        <p:nvPicPr>
          <p:cNvPr id="8197" name="Picture 5" descr="Пушкин"/>
          <p:cNvPicPr>
            <a:picLocks noChangeAspect="1" noChangeArrowheads="1"/>
          </p:cNvPicPr>
          <p:nvPr/>
        </p:nvPicPr>
        <p:blipFill>
          <a:blip r:embed="rId2" cstate="print"/>
          <a:srcRect r="5803" b="7141"/>
          <a:stretch>
            <a:fillRect/>
          </a:stretch>
        </p:blipFill>
        <p:spPr bwMode="auto">
          <a:xfrm>
            <a:off x="0" y="21166"/>
            <a:ext cx="1678551" cy="2299608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198" name="Picture 6" descr="карамзин"/>
          <p:cNvPicPr>
            <a:picLocks noChangeAspect="1" noChangeArrowheads="1"/>
          </p:cNvPicPr>
          <p:nvPr/>
        </p:nvPicPr>
        <p:blipFill>
          <a:blip r:embed="rId3" cstate="print"/>
          <a:srcRect l="-1224" t="365" r="3825" b="10182"/>
          <a:stretch>
            <a:fillRect/>
          </a:stretch>
        </p:blipFill>
        <p:spPr bwMode="auto">
          <a:xfrm>
            <a:off x="7348529" y="31751"/>
            <a:ext cx="1795471" cy="2242154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06773" y="205619"/>
            <a:ext cx="5669979" cy="85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pPr algn="ctr" defTabSz="914309"/>
            <a:r>
              <a:rPr lang="ru-RU" sz="2500" dirty="0">
                <a:solidFill>
                  <a:srgbClr val="6DFDFA"/>
                </a:solidFill>
                <a:latin typeface="Verdana" pitchFamily="34" charset="0"/>
              </a:rPr>
              <a:t>Особенности русской культуры</a:t>
            </a:r>
          </a:p>
          <a:p>
            <a:pPr algn="ctr" defTabSz="914309"/>
            <a:r>
              <a:rPr lang="ru-RU" sz="2500" dirty="0">
                <a:solidFill>
                  <a:srgbClr val="6DFDFA"/>
                </a:solidFill>
                <a:latin typeface="Verdana" pitchFamily="34" charset="0"/>
              </a:rPr>
              <a:t>первой половины </a:t>
            </a:r>
            <a:r>
              <a:rPr lang="en-US" sz="2500" dirty="0">
                <a:solidFill>
                  <a:srgbClr val="6DFDFA"/>
                </a:solidFill>
                <a:latin typeface="Verdana" pitchFamily="34" charset="0"/>
              </a:rPr>
              <a:t>XIX </a:t>
            </a:r>
            <a:r>
              <a:rPr lang="ru-RU" sz="2500" dirty="0">
                <a:solidFill>
                  <a:srgbClr val="6DFDFA"/>
                </a:solidFill>
                <a:latin typeface="Verdana" pitchFamily="34" charset="0"/>
              </a:rPr>
              <a:t>века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108477" y="3909786"/>
            <a:ext cx="155894" cy="3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pPr defTabSz="914309">
              <a:spcBef>
                <a:spcPct val="50000"/>
              </a:spcBef>
            </a:pPr>
            <a:endParaRPr lang="ru-RU" sz="2000" dirty="0">
              <a:latin typeface="Verdana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55090" y="1852084"/>
            <a:ext cx="164164" cy="3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pPr defTabSz="914309"/>
            <a:endParaRPr lang="ru-RU" sz="2000" dirty="0">
              <a:latin typeface="Verdana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34137" y="4389060"/>
            <a:ext cx="157239" cy="3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pPr defTabSz="914309">
              <a:spcBef>
                <a:spcPct val="50000"/>
              </a:spcBef>
            </a:pPr>
            <a:endParaRPr lang="ru-RU" sz="2000" dirty="0">
              <a:latin typeface="Verdana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72318" y="4183441"/>
            <a:ext cx="155894" cy="3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pPr defTabSz="914309">
              <a:spcBef>
                <a:spcPct val="50000"/>
              </a:spcBef>
            </a:pPr>
            <a:endParaRPr lang="ru-RU" sz="2000" dirty="0">
              <a:latin typeface="Verdana" pitchFamily="34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889545" y="3155346"/>
            <a:ext cx="61820" cy="66524"/>
          </a:xfrm>
          <a:prstGeom prst="rightArrow">
            <a:avLst>
              <a:gd name="adj1" fmla="val 50000"/>
              <a:gd name="adj2" fmla="val 26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272" tIns="40636" rIns="81272" bIns="40636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43250" y="4251477"/>
            <a:ext cx="829195" cy="462643"/>
          </a:xfrm>
          <a:prstGeom prst="rightArrow">
            <a:avLst>
              <a:gd name="adj1" fmla="val 50000"/>
              <a:gd name="adj2" fmla="val 5040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81272" tIns="40636" rIns="81272" bIns="40636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ru-RU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82773" y="3291418"/>
            <a:ext cx="829196" cy="462643"/>
          </a:xfrm>
          <a:prstGeom prst="rightArrow">
            <a:avLst>
              <a:gd name="adj1" fmla="val 50000"/>
              <a:gd name="adj2" fmla="val 50409"/>
            </a:avLst>
          </a:prstGeom>
          <a:solidFill>
            <a:srgbClr val="6DFDFA"/>
          </a:solidFill>
          <a:ln w="9525">
            <a:solidFill>
              <a:srgbClr val="6DFDFA"/>
            </a:solidFill>
            <a:miter lim="800000"/>
            <a:headEnd/>
            <a:tailEnd/>
          </a:ln>
        </p:spPr>
        <p:txBody>
          <a:bodyPr wrap="none" lIns="81272" tIns="40636" rIns="81272" bIns="40636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ru-RU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43250" y="2400905"/>
            <a:ext cx="829195" cy="462643"/>
          </a:xfrm>
          <a:prstGeom prst="rightArrow">
            <a:avLst>
              <a:gd name="adj1" fmla="val 50000"/>
              <a:gd name="adj2" fmla="val 5040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272" tIns="40636" rIns="81272" bIns="40636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5894" y="1064381"/>
            <a:ext cx="4023683" cy="477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marL="1523848" indent="-304770" defTabSz="914309">
              <a:spcBef>
                <a:spcPct val="20000"/>
              </a:spcBef>
              <a:buClr>
                <a:schemeClr val="hlink"/>
              </a:buClr>
              <a:buSzPct val="70000"/>
            </a:pPr>
            <a:endParaRPr lang="ru-RU" sz="2500" u="sng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70615" y="0"/>
            <a:ext cx="9231354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marL="1523848" indent="-304770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Архитектура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92911" y="616858"/>
            <a:ext cx="9814614" cy="269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Ведущим стилем в  России первой половины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XIX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века 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стал   </a:t>
            </a:r>
            <a:r>
              <a:rPr lang="ru-RU" dirty="0">
                <a:solidFill>
                  <a:srgbClr val="6DFD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ампир -воинствующий , победный  классицизм.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Стиль  сложился в период  империи Наполеона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во Франции, где его отличало  парадное великолепие,  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solidFill>
                  <a:srgbClr val="6DFD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монументальность  архитектуры и  богатый  декор.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Библией  нового стиля  считалось  сочинение  придворных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архитекторов Наполеона 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Ш.Персье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и    П .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Фонтена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: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«Собрание эскизов для украшения интерьера».</a:t>
            </a:r>
          </a:p>
        </p:txBody>
      </p:sp>
      <p:pic>
        <p:nvPicPr>
          <p:cNvPr id="9221" name="Picture 5" descr="r1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360" y="4157739"/>
            <a:ext cx="2561503" cy="1576917"/>
          </a:xfrm>
          <a:prstGeom prst="rect">
            <a:avLst/>
          </a:prstGeom>
          <a:noFill/>
          <a:ln w="9525">
            <a:solidFill>
              <a:srgbClr val="6DFDFA"/>
            </a:solidFill>
            <a:miter lim="800000"/>
            <a:headEnd/>
            <a:tailEnd/>
          </a:ln>
        </p:spPr>
      </p:pic>
      <p:pic>
        <p:nvPicPr>
          <p:cNvPr id="9222" name="Picture 6" descr="s2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37" y="4183441"/>
            <a:ext cx="1458149" cy="1439333"/>
          </a:xfrm>
          <a:prstGeom prst="rect">
            <a:avLst/>
          </a:prstGeom>
          <a:noFill/>
          <a:ln w="9525">
            <a:solidFill>
              <a:srgbClr val="6DFDFA"/>
            </a:solidFill>
            <a:miter lim="800000"/>
            <a:headEnd/>
            <a:tailEnd/>
          </a:ln>
        </p:spPr>
      </p:pic>
      <p:pic>
        <p:nvPicPr>
          <p:cNvPr id="9223" name="Picture 7" descr="s5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090" y="4115405"/>
            <a:ext cx="1490403" cy="1611690"/>
          </a:xfrm>
          <a:prstGeom prst="rect">
            <a:avLst/>
          </a:prstGeom>
          <a:noFill/>
          <a:ln w="9525">
            <a:solidFill>
              <a:srgbClr val="6DFDFA"/>
            </a:solidFill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78773" y="5819322"/>
            <a:ext cx="3664858" cy="70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П.Ф.Л.Фонтен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Триумфальная  арка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6114143"/>
            <a:ext cx="2616604" cy="477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2" defTabSz="914309">
              <a:spcBef>
                <a:spcPct val="50000"/>
              </a:spcBef>
              <a:buClr>
                <a:schemeClr val="hlink"/>
              </a:buClr>
              <a:buSzPct val="70000"/>
              <a:defRPr/>
            </a:pPr>
            <a:endParaRPr lang="ru-RU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21980" y="5760357"/>
            <a:ext cx="3443111" cy="70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Б.Виньон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Сен-Мадлен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5829905"/>
            <a:ext cx="2682455" cy="70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Ж.Ф.Т.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Шальгрен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defTabSz="91430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Триумфальная 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3bd170e6ec41fb2d41a56a987b94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6300192" cy="3140968"/>
          </a:xfrm>
          <a:prstGeom prst="rect">
            <a:avLst/>
          </a:prstGeom>
        </p:spPr>
      </p:pic>
      <p:pic>
        <p:nvPicPr>
          <p:cNvPr id="6" name="Рисунок 5" descr="6a0f2107bca9b3d0942ea9a994859c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566129aadd5e61cac5c6132720263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5652120" cy="2304256"/>
          </a:xfrm>
          <a:prstGeom prst="rect">
            <a:avLst/>
          </a:prstGeom>
        </p:spPr>
      </p:pic>
      <p:pic>
        <p:nvPicPr>
          <p:cNvPr id="11" name="Рисунок 10" descr="8b8f61fed1148623e7eab8041d99a0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553744"/>
            <a:ext cx="5508104" cy="2304256"/>
          </a:xfrm>
          <a:prstGeom prst="rect">
            <a:avLst/>
          </a:prstGeom>
        </p:spPr>
      </p:pic>
      <p:pic>
        <p:nvPicPr>
          <p:cNvPr id="15" name="Рисунок 14" descr="a98ef1af4fde8043a898c685f8cc75f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5580112" cy="2492896"/>
          </a:xfrm>
          <a:prstGeom prst="rect">
            <a:avLst/>
          </a:prstGeom>
        </p:spPr>
      </p:pic>
      <p:pic>
        <p:nvPicPr>
          <p:cNvPr id="8" name="Рисунок 7" descr="15358091bbcd83e7cea5967148c3b66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780929"/>
            <a:ext cx="4427984" cy="214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2132856"/>
            <a:ext cx="60651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Петербург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28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Здание Адмиралтейства</a:t>
            </a:r>
            <a:endParaRPr lang="ru-RU" sz="3600" dirty="0"/>
          </a:p>
        </p:txBody>
      </p:sp>
      <p:pic>
        <p:nvPicPr>
          <p:cNvPr id="3" name="Рисунок 2" descr="admira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38437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Здание Главного Адмиралтейства — шедевр русского национального зодчества, одно из высших достижений архитектуры русского классицизма. Адмиралтейство — первая русская кораблестроительная верфь на Балтийском море — заложено 5 ноября 1704 года по собственноручному чертежу Петра I.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165304"/>
            <a:ext cx="2150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А.Д.Захаров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3465" y="548680"/>
            <a:ext cx="4757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Горный институт.</a:t>
            </a:r>
            <a:endParaRPr lang="ru-RU" sz="4400" dirty="0"/>
          </a:p>
        </p:txBody>
      </p:sp>
      <p:pic>
        <p:nvPicPr>
          <p:cNvPr id="5" name="Рисунок 4" descr="GornyInstitu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934297" cy="40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Современное здание Горного института, расположенное на набережной Лейтенанта Шмидта, было построено в 1806 – 1808 годах. Архитектор А.Н. Воронихин выполнил в стиле ампир. </a:t>
            </a:r>
          </a:p>
          <a:p>
            <a:r>
              <a:rPr lang="ru-RU" dirty="0" smtClean="0"/>
              <a:t>. Главный фасад Горного Института обращен к Неве. Стены здания украшают барельефы В.И. </a:t>
            </a:r>
            <a:r>
              <a:rPr lang="ru-RU" dirty="0" err="1" smtClean="0"/>
              <a:t>Демут-Малиновского</a:t>
            </a:r>
            <a:r>
              <a:rPr lang="ru-RU" dirty="0" smtClean="0"/>
              <a:t> – «Венера приходит к Вулкану за военными доспехами Марса» и «Аполлон приходит к Вулкану за изготовленной для него колесницей». По краям широкой лестницы, ведущей к парадному входу, располагаются скульптурные группы «Похищение Прозерпины» и «Геркулес, удушающий Антея»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733256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А.Н.Воронихин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321</TotalTime>
  <Words>621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ЦЕЛЬ :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Ляба</dc:creator>
  <cp:lastModifiedBy>Лиза Объедкова</cp:lastModifiedBy>
  <cp:revision>34</cp:revision>
  <dcterms:created xsi:type="dcterms:W3CDTF">2011-04-26T12:35:13Z</dcterms:created>
  <dcterms:modified xsi:type="dcterms:W3CDTF">2016-06-09T16:01:05Z</dcterms:modified>
</cp:coreProperties>
</file>