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53EA4-387F-4A6C-BB14-E399E58053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86D4C6-DB4D-4CF2-82D3-0C860EBA5E1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476375" y="188913"/>
            <a:ext cx="7488238" cy="1295400"/>
          </a:xfrm>
          <a:prstGeom prst="rect">
            <a:avLst/>
          </a:prstGeom>
          <a:solidFill>
            <a:srgbClr val="00C9C4">
              <a:alpha val="22000"/>
            </a:srgbClr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В правильной шестиугольной призме </a:t>
            </a:r>
          </a:p>
          <a:p>
            <a:pPr marL="342900" indent="-342900"/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А…..</a:t>
            </a:r>
            <a:r>
              <a:rPr lang="en-US" sz="24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4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, все ребра  которой равны 1, найдите </a:t>
            </a:r>
          </a:p>
          <a:p>
            <a:pPr marL="342900" indent="-342900"/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расстояние от точки А до прямой </a:t>
            </a:r>
            <a:r>
              <a:rPr lang="en-US" sz="24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4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en-US" sz="2400" b="1">
                <a:solidFill>
                  <a:srgbClr val="000099"/>
                </a:solidFill>
                <a:latin typeface="Georgia" pitchFamily="18" charset="0"/>
              </a:rPr>
              <a:t>D</a:t>
            </a:r>
            <a:r>
              <a:rPr lang="ru-RU" sz="24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400" b="1">
                <a:solidFill>
                  <a:srgbClr val="000099"/>
                </a:solidFill>
                <a:latin typeface="Georgia" pitchFamily="18" charset="0"/>
              </a:rPr>
              <a:t>.</a:t>
            </a:r>
            <a:endParaRPr lang="ru-RU" sz="2400" b="1" baseline="-2500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93187" name="Oval 3"/>
          <p:cNvSpPr>
            <a:spLocks noChangeArrowheads="1"/>
          </p:cNvSpPr>
          <p:nvPr/>
        </p:nvSpPr>
        <p:spPr bwMode="auto">
          <a:xfrm>
            <a:off x="179388" y="188913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rgbClr val="000099"/>
                </a:solidFill>
                <a:latin typeface="Georgia" pitchFamily="18" charset="0"/>
              </a:rPr>
              <a:t>№ 7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979613" y="6165850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4284663" y="5876925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859338" y="4221163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179388" y="4149725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3192" name="Freeform 8"/>
          <p:cNvSpPr>
            <a:spLocks/>
          </p:cNvSpPr>
          <p:nvPr/>
        </p:nvSpPr>
        <p:spPr bwMode="auto">
          <a:xfrm>
            <a:off x="477838" y="2855913"/>
            <a:ext cx="3729037" cy="3319462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2349" y="0"/>
              </a:cxn>
              <a:cxn ang="0">
                <a:pos x="364" y="2091"/>
              </a:cxn>
              <a:cxn ang="0">
                <a:pos x="0" y="275"/>
              </a:cxn>
            </a:cxnLst>
            <a:rect l="0" t="0" r="r" b="b"/>
            <a:pathLst>
              <a:path w="2349" h="2091">
                <a:moveTo>
                  <a:pt x="0" y="275"/>
                </a:moveTo>
                <a:lnTo>
                  <a:pt x="2349" y="0"/>
                </a:lnTo>
                <a:lnTo>
                  <a:pt x="364" y="2091"/>
                </a:lnTo>
                <a:lnTo>
                  <a:pt x="0" y="275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53999"/>
                </a:schemeClr>
              </a:gs>
              <a:gs pos="100000">
                <a:srgbClr val="CCCC00"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8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3193" name="Freeform 9"/>
          <p:cNvSpPr>
            <a:spLocks/>
          </p:cNvSpPr>
          <p:nvPr/>
        </p:nvSpPr>
        <p:spPr bwMode="auto">
          <a:xfrm>
            <a:off x="477838" y="2870200"/>
            <a:ext cx="3729037" cy="434975"/>
          </a:xfrm>
          <a:custGeom>
            <a:avLst/>
            <a:gdLst/>
            <a:ahLst/>
            <a:cxnLst>
              <a:cxn ang="0">
                <a:pos x="0" y="274"/>
              </a:cxn>
              <a:cxn ang="0">
                <a:pos x="2349" y="0"/>
              </a:cxn>
            </a:cxnLst>
            <a:rect l="0" t="0" r="r" b="b"/>
            <a:pathLst>
              <a:path w="2349" h="274">
                <a:moveTo>
                  <a:pt x="0" y="274"/>
                </a:moveTo>
                <a:lnTo>
                  <a:pt x="2349" y="0"/>
                </a:lnTo>
              </a:path>
            </a:pathLst>
          </a:custGeom>
          <a:noFill/>
          <a:ln w="57150" cap="flat" cmpd="sng">
            <a:solidFill>
              <a:srgbClr val="CC00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3194" name="Freeform 10"/>
          <p:cNvSpPr>
            <a:spLocks/>
          </p:cNvSpPr>
          <p:nvPr/>
        </p:nvSpPr>
        <p:spPr bwMode="auto">
          <a:xfrm>
            <a:off x="506413" y="3305175"/>
            <a:ext cx="561975" cy="285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4" y="1799"/>
              </a:cxn>
            </a:cxnLst>
            <a:rect l="0" t="0" r="r" b="b"/>
            <a:pathLst>
              <a:path w="354" h="1799">
                <a:moveTo>
                  <a:pt x="0" y="0"/>
                </a:moveTo>
                <a:lnTo>
                  <a:pt x="354" y="1799"/>
                </a:lnTo>
              </a:path>
            </a:pathLst>
          </a:custGeom>
          <a:noFill/>
          <a:ln w="571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3195" name="Freeform 11"/>
          <p:cNvSpPr>
            <a:spLocks/>
          </p:cNvSpPr>
          <p:nvPr/>
        </p:nvSpPr>
        <p:spPr bwMode="auto">
          <a:xfrm>
            <a:off x="574675" y="3213100"/>
            <a:ext cx="201613" cy="333375"/>
          </a:xfrm>
          <a:custGeom>
            <a:avLst/>
            <a:gdLst/>
            <a:ahLst/>
            <a:cxnLst>
              <a:cxn ang="0">
                <a:pos x="95" y="185"/>
              </a:cxn>
              <a:cxn ang="0">
                <a:pos x="0" y="210"/>
              </a:cxn>
              <a:cxn ang="0">
                <a:pos x="127" y="169"/>
              </a:cxn>
              <a:cxn ang="0">
                <a:pos x="76" y="0"/>
              </a:cxn>
            </a:cxnLst>
            <a:rect l="0" t="0" r="r" b="b"/>
            <a:pathLst>
              <a:path w="127" h="210">
                <a:moveTo>
                  <a:pt x="95" y="185"/>
                </a:moveTo>
                <a:lnTo>
                  <a:pt x="0" y="210"/>
                </a:lnTo>
                <a:lnTo>
                  <a:pt x="127" y="169"/>
                </a:lnTo>
                <a:lnTo>
                  <a:pt x="76" y="0"/>
                </a:lnTo>
              </a:path>
            </a:pathLst>
          </a:custGeom>
          <a:noFill/>
          <a:ln w="50800" cap="flat" cmpd="sng">
            <a:solidFill>
              <a:srgbClr val="000080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4716463" y="1628775"/>
            <a:ext cx="47529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1)  Построим плоскость А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D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, так как прямая 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D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  перпендикулярна плоскости А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FF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, то отрезок А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000" b="1" baseline="-2500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 будет искомым перпендикуляром.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2420938"/>
            <a:ext cx="5218113" cy="4202112"/>
            <a:chOff x="0" y="1525"/>
            <a:chExt cx="3287" cy="2647"/>
          </a:xfrm>
        </p:grpSpPr>
        <p:sp>
          <p:nvSpPr>
            <p:cNvPr id="93201" name="Rectangle 17"/>
            <p:cNvSpPr>
              <a:spLocks noChangeArrowheads="1"/>
            </p:cNvSpPr>
            <p:nvPr/>
          </p:nvSpPr>
          <p:spPr bwMode="auto">
            <a:xfrm>
              <a:off x="521" y="3838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А</a:t>
              </a:r>
            </a:p>
          </p:txBody>
        </p:sp>
        <p:sp>
          <p:nvSpPr>
            <p:cNvPr id="93202" name="Rectangle 18"/>
            <p:cNvSpPr>
              <a:spLocks noChangeArrowheads="1"/>
            </p:cNvSpPr>
            <p:nvPr/>
          </p:nvSpPr>
          <p:spPr bwMode="auto">
            <a:xfrm>
              <a:off x="2109" y="3884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В</a:t>
              </a:r>
            </a:p>
          </p:txBody>
        </p:sp>
        <p:sp>
          <p:nvSpPr>
            <p:cNvPr id="93203" name="Rectangle 19"/>
            <p:cNvSpPr>
              <a:spLocks noChangeArrowheads="1"/>
            </p:cNvSpPr>
            <p:nvPr/>
          </p:nvSpPr>
          <p:spPr bwMode="auto">
            <a:xfrm>
              <a:off x="3016" y="3475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С</a:t>
              </a:r>
            </a:p>
          </p:txBody>
        </p:sp>
        <p:sp>
          <p:nvSpPr>
            <p:cNvPr id="93204" name="Rectangle 20"/>
            <p:cNvSpPr>
              <a:spLocks noChangeArrowheads="1"/>
            </p:cNvSpPr>
            <p:nvPr/>
          </p:nvSpPr>
          <p:spPr bwMode="auto">
            <a:xfrm>
              <a:off x="2653" y="3113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D</a:t>
              </a:r>
            </a:p>
          </p:txBody>
        </p:sp>
        <p:sp>
          <p:nvSpPr>
            <p:cNvPr id="93205" name="Rectangle 21"/>
            <p:cNvSpPr>
              <a:spLocks noChangeArrowheads="1"/>
            </p:cNvSpPr>
            <p:nvPr/>
          </p:nvSpPr>
          <p:spPr bwMode="auto">
            <a:xfrm>
              <a:off x="1066" y="3067"/>
              <a:ext cx="2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Е</a:t>
              </a:r>
            </a:p>
          </p:txBody>
        </p:sp>
        <p:sp>
          <p:nvSpPr>
            <p:cNvPr id="93206" name="Rectangle 22"/>
            <p:cNvSpPr>
              <a:spLocks noChangeArrowheads="1"/>
            </p:cNvSpPr>
            <p:nvPr/>
          </p:nvSpPr>
          <p:spPr bwMode="auto">
            <a:xfrm>
              <a:off x="0" y="3385"/>
              <a:ext cx="2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F</a:t>
              </a:r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95" y="1785"/>
              <a:ext cx="2676" cy="2099"/>
              <a:chOff x="295" y="1785"/>
              <a:chExt cx="2676" cy="2099"/>
            </a:xfrm>
          </p:grpSpPr>
          <p:sp>
            <p:nvSpPr>
              <p:cNvPr id="93208" name="Freeform 24"/>
              <p:cNvSpPr>
                <a:spLocks/>
              </p:cNvSpPr>
              <p:nvPr/>
            </p:nvSpPr>
            <p:spPr bwMode="auto">
              <a:xfrm>
                <a:off x="295" y="1797"/>
                <a:ext cx="2676" cy="544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816" y="0"/>
                  </a:cxn>
                  <a:cxn ang="0">
                    <a:pos x="2585" y="0"/>
                  </a:cxn>
                  <a:cxn ang="0">
                    <a:pos x="2948" y="318"/>
                  </a:cxn>
                  <a:cxn ang="0">
                    <a:pos x="2222" y="635"/>
                  </a:cxn>
                  <a:cxn ang="0">
                    <a:pos x="408" y="635"/>
                  </a:cxn>
                  <a:cxn ang="0">
                    <a:pos x="45" y="363"/>
                  </a:cxn>
                  <a:cxn ang="0">
                    <a:pos x="0" y="318"/>
                  </a:cxn>
                </a:cxnLst>
                <a:rect l="0" t="0" r="r" b="b"/>
                <a:pathLst>
                  <a:path w="2948" h="635">
                    <a:moveTo>
                      <a:pt x="0" y="318"/>
                    </a:moveTo>
                    <a:lnTo>
                      <a:pt x="816" y="0"/>
                    </a:lnTo>
                    <a:lnTo>
                      <a:pt x="2585" y="0"/>
                    </a:lnTo>
                    <a:lnTo>
                      <a:pt x="2948" y="318"/>
                    </a:lnTo>
                    <a:lnTo>
                      <a:pt x="2222" y="635"/>
                    </a:lnTo>
                    <a:lnTo>
                      <a:pt x="408" y="635"/>
                    </a:lnTo>
                    <a:lnTo>
                      <a:pt x="45" y="363"/>
                    </a:lnTo>
                    <a:lnTo>
                      <a:pt x="0" y="318"/>
                    </a:lnTo>
                    <a:close/>
                  </a:path>
                </a:pathLst>
              </a:custGeom>
              <a:noFill/>
              <a:ln w="44450" cap="flat" cmpd="sng">
                <a:solidFill>
                  <a:srgbClr val="000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09" name="Freeform 25"/>
              <p:cNvSpPr>
                <a:spLocks/>
              </p:cNvSpPr>
              <p:nvPr/>
            </p:nvSpPr>
            <p:spPr bwMode="auto">
              <a:xfrm>
                <a:off x="295" y="3340"/>
                <a:ext cx="2676" cy="544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816" y="0"/>
                  </a:cxn>
                  <a:cxn ang="0">
                    <a:pos x="2585" y="0"/>
                  </a:cxn>
                  <a:cxn ang="0">
                    <a:pos x="2948" y="318"/>
                  </a:cxn>
                  <a:cxn ang="0">
                    <a:pos x="2222" y="635"/>
                  </a:cxn>
                  <a:cxn ang="0">
                    <a:pos x="408" y="635"/>
                  </a:cxn>
                  <a:cxn ang="0">
                    <a:pos x="45" y="363"/>
                  </a:cxn>
                  <a:cxn ang="0">
                    <a:pos x="0" y="318"/>
                  </a:cxn>
                </a:cxnLst>
                <a:rect l="0" t="0" r="r" b="b"/>
                <a:pathLst>
                  <a:path w="2948" h="635">
                    <a:moveTo>
                      <a:pt x="0" y="318"/>
                    </a:moveTo>
                    <a:lnTo>
                      <a:pt x="816" y="0"/>
                    </a:lnTo>
                    <a:lnTo>
                      <a:pt x="2585" y="0"/>
                    </a:lnTo>
                    <a:lnTo>
                      <a:pt x="2948" y="318"/>
                    </a:lnTo>
                    <a:lnTo>
                      <a:pt x="2222" y="635"/>
                    </a:lnTo>
                    <a:lnTo>
                      <a:pt x="408" y="635"/>
                    </a:lnTo>
                    <a:lnTo>
                      <a:pt x="45" y="363"/>
                    </a:lnTo>
                    <a:lnTo>
                      <a:pt x="0" y="318"/>
                    </a:lnTo>
                    <a:close/>
                  </a:path>
                </a:pathLst>
              </a:custGeom>
              <a:noFill/>
              <a:ln w="44450" cap="flat" cmpd="sng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10" name="Freeform 26"/>
              <p:cNvSpPr>
                <a:spLocks/>
              </p:cNvSpPr>
              <p:nvPr/>
            </p:nvSpPr>
            <p:spPr bwMode="auto">
              <a:xfrm>
                <a:off x="295" y="3612"/>
                <a:ext cx="2676" cy="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2" y="272"/>
                  </a:cxn>
                  <a:cxn ang="0">
                    <a:pos x="1995" y="272"/>
                  </a:cxn>
                  <a:cxn ang="0">
                    <a:pos x="2676" y="0"/>
                  </a:cxn>
                </a:cxnLst>
                <a:rect l="0" t="0" r="r" b="b"/>
                <a:pathLst>
                  <a:path w="2676" h="272">
                    <a:moveTo>
                      <a:pt x="0" y="0"/>
                    </a:moveTo>
                    <a:lnTo>
                      <a:pt x="362" y="272"/>
                    </a:lnTo>
                    <a:lnTo>
                      <a:pt x="1995" y="272"/>
                    </a:lnTo>
                    <a:lnTo>
                      <a:pt x="2676" y="0"/>
                    </a:lnTo>
                  </a:path>
                </a:pathLst>
              </a:custGeom>
              <a:noFill/>
              <a:ln w="44450" cap="flat" cmpd="sng">
                <a:solidFill>
                  <a:srgbClr val="000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11" name="Line 27"/>
              <p:cNvSpPr>
                <a:spLocks noChangeShapeType="1"/>
              </p:cNvSpPr>
              <p:nvPr/>
            </p:nvSpPr>
            <p:spPr bwMode="auto">
              <a:xfrm flipV="1">
                <a:off x="295" y="2069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12" name="Line 28"/>
              <p:cNvSpPr>
                <a:spLocks noChangeShapeType="1"/>
              </p:cNvSpPr>
              <p:nvPr/>
            </p:nvSpPr>
            <p:spPr bwMode="auto">
              <a:xfrm flipV="1">
                <a:off x="657" y="2341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13" name="Freeform 29"/>
              <p:cNvSpPr>
                <a:spLocks/>
              </p:cNvSpPr>
              <p:nvPr/>
            </p:nvSpPr>
            <p:spPr bwMode="auto">
              <a:xfrm>
                <a:off x="1034" y="1785"/>
                <a:ext cx="10" cy="1550"/>
              </a:xfrm>
              <a:custGeom>
                <a:avLst/>
                <a:gdLst/>
                <a:ahLst/>
                <a:cxnLst>
                  <a:cxn ang="0">
                    <a:pos x="10" y="1550"/>
                  </a:cxn>
                  <a:cxn ang="0">
                    <a:pos x="0" y="0"/>
                  </a:cxn>
                </a:cxnLst>
                <a:rect l="0" t="0" r="r" b="b"/>
                <a:pathLst>
                  <a:path w="10" h="1550">
                    <a:moveTo>
                      <a:pt x="10" y="1550"/>
                    </a:moveTo>
                    <a:lnTo>
                      <a:pt x="0" y="0"/>
                    </a:lnTo>
                  </a:path>
                </a:pathLst>
              </a:custGeom>
              <a:noFill/>
              <a:ln w="38100" cap="flat" cmpd="sng">
                <a:solidFill>
                  <a:srgbClr val="00008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14" name="Line 30"/>
              <p:cNvSpPr>
                <a:spLocks noChangeShapeType="1"/>
              </p:cNvSpPr>
              <p:nvPr/>
            </p:nvSpPr>
            <p:spPr bwMode="auto">
              <a:xfrm flipV="1">
                <a:off x="2290" y="2341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15" name="Line 31"/>
              <p:cNvSpPr>
                <a:spLocks noChangeShapeType="1"/>
              </p:cNvSpPr>
              <p:nvPr/>
            </p:nvSpPr>
            <p:spPr bwMode="auto">
              <a:xfrm flipV="1">
                <a:off x="2971" y="2069"/>
                <a:ext cx="0" cy="1543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3216" name="Line 32"/>
              <p:cNvSpPr>
                <a:spLocks noChangeShapeType="1"/>
              </p:cNvSpPr>
              <p:nvPr/>
            </p:nvSpPr>
            <p:spPr bwMode="auto">
              <a:xfrm>
                <a:off x="2653" y="1797"/>
                <a:ext cx="0" cy="1542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93217" name="Rectangle 33"/>
            <p:cNvSpPr>
              <a:spLocks noChangeArrowheads="1"/>
            </p:cNvSpPr>
            <p:nvPr/>
          </p:nvSpPr>
          <p:spPr bwMode="auto">
            <a:xfrm>
              <a:off x="657" y="2296"/>
              <a:ext cx="3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А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3218" name="Rectangle 34"/>
            <p:cNvSpPr>
              <a:spLocks noChangeArrowheads="1"/>
            </p:cNvSpPr>
            <p:nvPr/>
          </p:nvSpPr>
          <p:spPr bwMode="auto">
            <a:xfrm>
              <a:off x="2290" y="2341"/>
              <a:ext cx="3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В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3219" name="Rectangle 35"/>
            <p:cNvSpPr>
              <a:spLocks noChangeArrowheads="1"/>
            </p:cNvSpPr>
            <p:nvPr/>
          </p:nvSpPr>
          <p:spPr bwMode="auto">
            <a:xfrm>
              <a:off x="2971" y="1933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С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3220" name="Rectangle 36"/>
            <p:cNvSpPr>
              <a:spLocks noChangeArrowheads="1"/>
            </p:cNvSpPr>
            <p:nvPr/>
          </p:nvSpPr>
          <p:spPr bwMode="auto">
            <a:xfrm>
              <a:off x="2562" y="1525"/>
              <a:ext cx="3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D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en-US" sz="2400" b="1" i="1">
                <a:latin typeface="Georgia" pitchFamily="18" charset="0"/>
              </a:endParaRPr>
            </a:p>
          </p:txBody>
        </p:sp>
        <p:sp>
          <p:nvSpPr>
            <p:cNvPr id="93221" name="Rectangle 37"/>
            <p:cNvSpPr>
              <a:spLocks noChangeArrowheads="1"/>
            </p:cNvSpPr>
            <p:nvPr/>
          </p:nvSpPr>
          <p:spPr bwMode="auto">
            <a:xfrm>
              <a:off x="1020" y="1525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Е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93222" name="Rectangle 38"/>
            <p:cNvSpPr>
              <a:spLocks noChangeArrowheads="1"/>
            </p:cNvSpPr>
            <p:nvPr/>
          </p:nvSpPr>
          <p:spPr bwMode="auto">
            <a:xfrm>
              <a:off x="0" y="1888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F</a:t>
              </a:r>
              <a:r>
                <a:rPr lang="ru-RU" sz="2400" b="1" i="1" baseline="-25000">
                  <a:latin typeface="Georgia" pitchFamily="18" charset="0"/>
                </a:rPr>
                <a:t>1</a:t>
              </a:r>
              <a:endParaRPr lang="en-US" sz="2400" b="1" i="1">
                <a:latin typeface="Georgia" pitchFamily="18" charset="0"/>
              </a:endParaRPr>
            </a:p>
          </p:txBody>
        </p:sp>
      </p:grpSp>
      <p:sp>
        <p:nvSpPr>
          <p:cNvPr id="93223" name="Oval 39"/>
          <p:cNvSpPr>
            <a:spLocks noChangeArrowheads="1"/>
          </p:cNvSpPr>
          <p:nvPr/>
        </p:nvSpPr>
        <p:spPr bwMode="auto">
          <a:xfrm>
            <a:off x="971550" y="6021388"/>
            <a:ext cx="215900" cy="2159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224" name="Rectangle 40"/>
          <p:cNvSpPr>
            <a:spLocks noChangeArrowheads="1"/>
          </p:cNvSpPr>
          <p:nvPr/>
        </p:nvSpPr>
        <p:spPr bwMode="auto">
          <a:xfrm>
            <a:off x="5219700" y="3357563"/>
            <a:ext cx="475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C0099"/>
                </a:solidFill>
                <a:latin typeface="Georgia" pitchFamily="18" charset="0"/>
              </a:rPr>
              <a:t>Решить самостоятельно …..</a:t>
            </a: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372225" y="6018213"/>
            <a:ext cx="1970088" cy="839787"/>
            <a:chOff x="4014" y="3791"/>
            <a:chExt cx="1241" cy="529"/>
          </a:xfrm>
        </p:grpSpPr>
        <p:sp>
          <p:nvSpPr>
            <p:cNvPr id="93226" name="Rectangle 42"/>
            <p:cNvSpPr>
              <a:spLocks noChangeArrowheads="1"/>
            </p:cNvSpPr>
            <p:nvPr/>
          </p:nvSpPr>
          <p:spPr bwMode="auto">
            <a:xfrm>
              <a:off x="4014" y="3884"/>
              <a:ext cx="12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0099"/>
                  </a:solidFill>
                  <a:latin typeface="Georgia" pitchFamily="18" charset="0"/>
                </a:rPr>
                <a:t>Ответ:</a:t>
              </a:r>
            </a:p>
          </p:txBody>
        </p:sp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4876" y="3791"/>
              <a:ext cx="379" cy="529"/>
              <a:chOff x="5193" y="2956"/>
              <a:chExt cx="379" cy="529"/>
            </a:xfrm>
          </p:grpSpPr>
          <p:sp>
            <p:nvSpPr>
              <p:cNvPr id="93228" name="Rectangle 44"/>
              <p:cNvSpPr>
                <a:spLocks noChangeArrowheads="1"/>
              </p:cNvSpPr>
              <p:nvPr/>
            </p:nvSpPr>
            <p:spPr bwMode="auto">
              <a:xfrm>
                <a:off x="5193" y="2956"/>
                <a:ext cx="37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000099"/>
                    </a:solidFill>
                    <a:latin typeface="Georgia" pitchFamily="18" charset="0"/>
                    <a:sym typeface="Symbol" pitchFamily="18" charset="2"/>
                  </a:rPr>
                  <a:t></a:t>
                </a:r>
                <a:r>
                  <a:rPr lang="ru-RU" sz="2800" b="1">
                    <a:solidFill>
                      <a:srgbClr val="000099"/>
                    </a:solidFill>
                    <a:latin typeface="Georgia" pitchFamily="18" charset="0"/>
                  </a:rPr>
                  <a:t>2</a:t>
                </a:r>
              </a:p>
            </p:txBody>
          </p:sp>
          <p:sp>
            <p:nvSpPr>
              <p:cNvPr id="93229" name="Rectangle 45"/>
              <p:cNvSpPr>
                <a:spLocks noChangeArrowheads="1"/>
              </p:cNvSpPr>
              <p:nvPr/>
            </p:nvSpPr>
            <p:spPr bwMode="auto">
              <a:xfrm>
                <a:off x="5284" y="3158"/>
                <a:ext cx="1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800" b="1">
                  <a:solidFill>
                    <a:srgbClr val="000099"/>
                  </a:solidFill>
                  <a:latin typeface="Georgia" pitchFamily="18" charset="0"/>
                </a:endParaRPr>
              </a:p>
            </p:txBody>
          </p:sp>
          <p:sp>
            <p:nvSpPr>
              <p:cNvPr id="93230" name="Line 46"/>
              <p:cNvSpPr>
                <a:spLocks noChangeShapeType="1"/>
              </p:cNvSpPr>
              <p:nvPr/>
            </p:nvSpPr>
            <p:spPr bwMode="auto">
              <a:xfrm>
                <a:off x="5375" y="2976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2" grpId="0" animBg="1"/>
      <p:bldP spid="93194" grpId="0" animBg="1"/>
      <p:bldP spid="93195" grpId="0" animBg="1"/>
      <p:bldP spid="93197" grpId="0"/>
      <p:bldP spid="93224" grpId="0"/>
    </p:bldLst>
  </p:timing>
</p:sld>
</file>

<file path=ppt/theme/theme1.xml><?xml version="1.0" encoding="utf-8"?>
<a:theme xmlns:a="http://schemas.openxmlformats.org/drawingml/2006/main" name="Разминка Теория">
  <a:themeElements>
    <a:clrScheme name="Разминка Теор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Разминка Теори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Разминка Теор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86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Разминка Теория</vt:lpstr>
      <vt:lpstr>Слайд 1</vt:lpstr>
    </vt:vector>
  </TitlesOfParts>
  <Company>LV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геометрия</dc:title>
  <dc:subject>Подготовка к ЕГЭ</dc:subject>
  <dc:creator>Малая Е.В.</dc:creator>
  <dc:description/>
  <cp:lastModifiedBy>Windows User</cp:lastModifiedBy>
  <cp:revision>64</cp:revision>
  <dcterms:created xsi:type="dcterms:W3CDTF">2009-10-12T13:14:14Z</dcterms:created>
  <dcterms:modified xsi:type="dcterms:W3CDTF">2014-04-29T08:56:07Z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геометрия</vt:lpwstr>
  </property>
  <property fmtid="{D5CDD505-2E9C-101B-9397-08002B2CF9AE}" pid="3" name="SlideDescription">
    <vt:lpwstr/>
  </property>
</Properties>
</file>