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1" i="1" u="sng" dirty="0" smtClean="0"/>
              <a:t>Презентация по истории на тему : «Полководцы Семилетней войны              1756 г. -1763 г.</a:t>
            </a:r>
            <a:endParaRPr lang="ru-RU" sz="30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Подготовила ученица 7 «З» класса ГБОУ СОШ №1324 г. Москва Соловьева Олеся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В 1759 г. русские договорились о совместных действиях с австрийцами на Одере, Главнокомандующим российскими войсками был назначен генерал Петр Салтыков. Именно с Салтыковым связана самая блистательная кампания русских войск в Семилетней войне.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Кампания 1759 года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618856" cy="453650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Граф </a:t>
            </a:r>
            <a:r>
              <a:rPr lang="ru-RU" sz="1600" b="1" dirty="0" smtClean="0"/>
              <a:t>Пётр Семёнович </a:t>
            </a:r>
            <a:r>
              <a:rPr lang="ru-RU" sz="1600" b="1" dirty="0" err="1" smtClean="0"/>
              <a:t>Салтыко́в</a:t>
            </a:r>
            <a:r>
              <a:rPr lang="ru-RU" sz="1600" dirty="0" smtClean="0"/>
              <a:t>  — главнокомандующий русской армии в 1759-60 гг., генерал-фельдмаршал (1759), с чьим именем связаны наиболее крупные успехи русской армии в Семилетней войне. В 1763-71 гг. московский главнокомандующий. Владелец подмосковной усадьбы Марфино. В 1714 году, во время правления Петра Великого, Салтыков был зачислен на службу в гвардию и отправлен во Францию для изучения морского дела, однако расположения к этому, по-видимому, не чувствовал, ибо, вернувшись в Россию, и не думал служить во флоте. В 1742 году Салтыков (к тому времени получивший звание </a:t>
            </a:r>
            <a:r>
              <a:rPr lang="ru-RU" sz="1600" i="1" dirty="0" smtClean="0"/>
              <a:t>генерал - поручика</a:t>
            </a:r>
            <a:r>
              <a:rPr lang="ru-RU" sz="1600" dirty="0" smtClean="0"/>
              <a:t>) сражался на фронте русско-шведской войны под командованием генералов Кейта и Ласси. За свои боевые заслуги он получил в награду золотую шпагу с бриллиантами.</a:t>
            </a:r>
            <a:endParaRPr lang="ru-RU" sz="15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2736304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Петр Салтыков</a:t>
            </a:r>
            <a:endParaRPr lang="ru-RU" dirty="0"/>
          </a:p>
        </p:txBody>
      </p:sp>
      <p:pic>
        <p:nvPicPr>
          <p:cNvPr id="11" name="Содержимое 10" descr="200px-Pietro_Antonio_Rotari_1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51512" y="2348880"/>
            <a:ext cx="2996952" cy="367240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ru-RU" sz="1500" b="1" i="1" dirty="0" smtClean="0"/>
              <a:t>Сражение при Пальциге (1759).</a:t>
            </a:r>
            <a:r>
              <a:rPr lang="ru-RU" sz="1500" dirty="0" smtClean="0"/>
              <a:t> Путь войскам Салтыкова (40 тыс. чел.), шедшим к Одеру для соединения с австрийским корпусом генерала Лаудона, преградил прусский корпус под командованием генерала Веделя (28 тыс. чел.). Стремясь не допустить встречи союзников, Ведель 12 июля 1759 г. атаковал русские позиции у Пальцига. </a:t>
            </a:r>
            <a:r>
              <a:rPr lang="ru-RU" sz="1600" dirty="0" smtClean="0"/>
              <a:t>После сражения под Пальцигом русские заняли Франкфурт-на-Одере и соединились с австрийцами. Победа под Пальцигом подняла боевой дух русских войск и укрепила их веру в нового главнокомандующего. </a:t>
            </a:r>
            <a:endParaRPr lang="ru-RU" sz="1500" dirty="0"/>
          </a:p>
        </p:txBody>
      </p:sp>
      <p:pic>
        <p:nvPicPr>
          <p:cNvPr id="8" name="Содержимое 7" descr="ESS_PasteBitmap00258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8280920" cy="44644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20688"/>
            <a:ext cx="7546032" cy="56166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Битва при Кунерсдорфе (1759).</a:t>
            </a:r>
            <a:r>
              <a:rPr lang="ru-RU" sz="2000" dirty="0" smtClean="0"/>
              <a:t> После соединения с корпусом Лаудона (18 тыс. чел.) Салтыков занял Франкфурт-на-Одере. Фридрих опасался движения русских к Берлину. Самые жаркие бои развернулись за высоты Мюльберг (левый фланг) и Б.Шпиц (центр армии Салтыкова). </a:t>
            </a:r>
            <a:r>
              <a:rPr lang="ru-RU" sz="1800" dirty="0" smtClean="0"/>
              <a:t>Последствия битвы будут хуже, чем сама битва. Урон пруссаков составил свыше 7,6 тыс. убитыми и 4,5 тыс. пленными и дезертирами. Русские потеряли 2,6 тыс. убитыми, 10,8 тыс. ранеными. Австрийцы - 0,89 тыс. убитыми, 1,4 тыс. ранеными. Большие потери, а также противоречия с австрийским командованием не позволили Салтыкову использовать свой триумф для взятия Берлина и разгрома Пруссии. По просьбе австрийского командования, вместо наступления на Берлин, русские войска отправились в Силезию. Это дало возможность Фридриху прийти в себя и набрать новое войско. Кунерсдорф - крупнейшая битва Семилетней войны и одна из самых ярких побед русского оружия в XVIII столетии. Она выдвинула Салтыкова в ряд выдающихся российских полководцев. В этой битве он использовал традиционную русскую военную тактику - переход от обороны к наступлению.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500" dirty="0" smtClean="0"/>
              <a:t>Кампания 1760 года  в Силезии характеризовалась несогласованностью действий союзников и нежеланием Салтыкова губить своих солдат ради защиты интересов Австрии. В конце августа Салтыков тяжело заболел, и командование вскоре перешло к фельдмаршалу Александру Бутурлину. Единственным ярким эпизодом в этой кампании стало взятие корпусом генерала Захара Чернышева (23 тыс. чел.) Берлина.</a:t>
            </a:r>
            <a:endParaRPr lang="ru-RU" sz="15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Александр Бутурлин</a:t>
            </a:r>
            <a:endParaRPr lang="ru-RU" dirty="0"/>
          </a:p>
        </p:txBody>
      </p:sp>
      <p:pic>
        <p:nvPicPr>
          <p:cNvPr id="14" name="Содержимое 13" descr="yFhQdnPiiR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672408" cy="432048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Захар Чернышев</a:t>
            </a:r>
            <a:endParaRPr lang="ru-RU" dirty="0"/>
          </a:p>
        </p:txBody>
      </p:sp>
      <p:pic>
        <p:nvPicPr>
          <p:cNvPr id="15" name="Содержимое 14" descr="issue_178_11_01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104456" cy="41764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l"/>
            <a:r>
              <a:rPr lang="ru-RU" sz="1500" b="1" i="1" dirty="0" smtClean="0"/>
              <a:t>Взятие Берлина (1760).</a:t>
            </a:r>
            <a:r>
              <a:rPr lang="ru-RU" sz="1500" dirty="0" smtClean="0"/>
              <a:t> 22 сентября к Берлину подошел конный русский отряд под командованием генерала Тотлебена. Пробыв в столице Пруссии четыре дня, Чернышев разрушил монетный двор, арсенал, овладел королевской казной и взял с городских властей контрибуцию в 1,5 млн. талеров. Взятие Берлина имело для русских скорее финансовое, чем военное значение. Не менее важна была и символическая сторона данной операции. Это было первое в истории взятие Берлина русскими войсками</a:t>
            </a:r>
            <a:endParaRPr lang="ru-RU" sz="1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47406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Генрих Курт Готтлоб Тотлебен</a:t>
            </a:r>
            <a:endParaRPr lang="ru-RU" dirty="0"/>
          </a:p>
        </p:txBody>
      </p:sp>
      <p:pic>
        <p:nvPicPr>
          <p:cNvPr id="7" name="Содержимое 6" descr="466px-gotlob-kurt-henrikh_tottleb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74874"/>
            <a:ext cx="3816424" cy="442247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</p:spPr>
        <p:txBody>
          <a:bodyPr/>
          <a:lstStyle/>
          <a:p>
            <a:r>
              <a:rPr lang="ru-RU" dirty="0" smtClean="0"/>
              <a:t>Кампания 1760 года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3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Генрих Курт Готтлоб </a:t>
            </a:r>
            <a:r>
              <a:rPr lang="ru-RU" sz="2000" dirty="0" smtClean="0"/>
              <a:t>Тотлебен</a:t>
            </a:r>
            <a:r>
              <a:rPr lang="en-US" sz="2000" dirty="0" smtClean="0"/>
              <a:t>-</a:t>
            </a:r>
            <a:endParaRPr lang="ru-RU" sz="2000" dirty="0" smtClean="0"/>
          </a:p>
          <a:p>
            <a:r>
              <a:rPr lang="ru-RU" sz="2000" dirty="0" smtClean="0"/>
              <a:t>граф </a:t>
            </a:r>
            <a:r>
              <a:rPr lang="ru-RU" sz="2000" dirty="0" smtClean="0"/>
              <a:t>Готтлоб Курт Генрих фон </a:t>
            </a:r>
            <a:r>
              <a:rPr lang="ru-RU" sz="2000" dirty="0" smtClean="0"/>
              <a:t>Тотлебен. Саксонский </a:t>
            </a:r>
            <a:r>
              <a:rPr lang="ru-RU" sz="2000" dirty="0" smtClean="0"/>
              <a:t>авантюрист и русский генерал, прославившийся </a:t>
            </a:r>
            <a:r>
              <a:rPr lang="ru-RU" sz="2000" dirty="0" smtClean="0"/>
              <a:t>занятием </a:t>
            </a:r>
            <a:r>
              <a:rPr lang="ru-RU" sz="2000" dirty="0" smtClean="0"/>
              <a:t>Берлина в октябре 1760 года; герой популярных в Западной Европе конца XVIII — начала XIX столетия литературных произведений, содержавших элементы авантюрного или плутовского романа, во многом типичный представитель своего времени, «золотого века авантюристов»; ныне полузабытый.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/>
              <a:t>Взятие Кольберга (1761).</a:t>
            </a:r>
            <a:r>
              <a:rPr lang="ru-RU" sz="2000" dirty="0" smtClean="0"/>
              <a:t> Первые попытки русских взять Кольберг (1758 и 1760 гг.) закончились неудачей. В сентябре 1761 г. была предпринята третья попытка. На этот раз к Кольбергу был двинут 22-тысячный корпус генерала Петра Румянцева - героя Гросс-Егерсдорфа и Кунерсдорфа</a:t>
            </a:r>
            <a:r>
              <a:rPr lang="ru-RU" sz="2000" dirty="0" smtClean="0"/>
              <a:t>.</a:t>
            </a:r>
            <a:r>
              <a:rPr lang="ru-RU" sz="1800" dirty="0" smtClean="0"/>
              <a:t> В августе 1761 г. Румянцев, применив новую для тех времен тактику рассыпного строя, разбил на подступах к крепости прусское войско под командованием принца Вюртембергского (12 тыс. чел.). В этом сражении и в дальнейшем российские сухопутные силы поддерживал Балтийский флот под командованием вице-адмирала Полянского. Взятие Кольберга позволило российским войскам овладеть балтийским побережьем Пруссии.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80928"/>
            <a:ext cx="4040188" cy="3600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Вице-адмирал А.И.Полянский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4040188" cy="345638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Андрей Иванович </a:t>
            </a:r>
            <a:r>
              <a:rPr lang="ru-RU" sz="2000" b="1" dirty="0" smtClean="0"/>
              <a:t>Полянский -</a:t>
            </a:r>
            <a:r>
              <a:rPr lang="ru-RU" sz="1500" dirty="0" smtClean="0"/>
              <a:t>русский адмирал. В 1716 </a:t>
            </a:r>
            <a:r>
              <a:rPr lang="ru-RU" sz="1500" dirty="0" smtClean="0"/>
              <a:t>году Андрей </a:t>
            </a:r>
            <a:r>
              <a:rPr lang="ru-RU" sz="1500" dirty="0" smtClean="0"/>
              <a:t>Полянский окончил Санкт-Петербургскую морскую академию и в чине </a:t>
            </a:r>
            <a:r>
              <a:rPr lang="ru-RU" sz="1500" dirty="0" smtClean="0"/>
              <a:t>гардемарина был </a:t>
            </a:r>
            <a:r>
              <a:rPr lang="ru-RU" sz="1500" dirty="0" smtClean="0"/>
              <a:t>послан во </a:t>
            </a:r>
            <a:r>
              <a:rPr lang="ru-RU" sz="1500" dirty="0" smtClean="0"/>
              <a:t>Францию для </a:t>
            </a:r>
            <a:r>
              <a:rPr lang="ru-RU" sz="1500" dirty="0" smtClean="0"/>
              <a:t>дальнейшего обучения морскому и корабельному делу</a:t>
            </a:r>
            <a:r>
              <a:rPr lang="ru-RU" sz="1500" dirty="0" smtClean="0"/>
              <a:t>.</a:t>
            </a:r>
            <a:r>
              <a:rPr lang="ru-RU" sz="1600" dirty="0" smtClean="0"/>
              <a:t> Командовал пакетбот «</a:t>
            </a:r>
            <a:r>
              <a:rPr lang="ru-RU" sz="1600" dirty="0" smtClean="0"/>
              <a:t>Почт - Ваген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dirty="0" smtClean="0"/>
              <a:t>пакетбот «Курьер»</a:t>
            </a:r>
            <a:br>
              <a:rPr lang="ru-RU" sz="1600" dirty="0" smtClean="0"/>
            </a:br>
            <a:r>
              <a:rPr lang="ru-RU" sz="1600" dirty="0" smtClean="0"/>
              <a:t>фрегат «Принцесса Анна»</a:t>
            </a:r>
            <a:br>
              <a:rPr lang="ru-RU" sz="1600" dirty="0" smtClean="0"/>
            </a:br>
            <a:r>
              <a:rPr lang="ru-RU" sz="1600" dirty="0" smtClean="0"/>
              <a:t>фрегат «Арондель»</a:t>
            </a:r>
            <a:br>
              <a:rPr lang="ru-RU" sz="1600" dirty="0" smtClean="0"/>
            </a:br>
            <a:r>
              <a:rPr lang="ru-RU" sz="1600" dirty="0" smtClean="0"/>
              <a:t>корабль «Город Архангельск»</a:t>
            </a:r>
            <a:br>
              <a:rPr lang="ru-RU" sz="1600" dirty="0" smtClean="0"/>
            </a:br>
            <a:r>
              <a:rPr lang="ru-RU" sz="1600" dirty="0" smtClean="0"/>
              <a:t>фрегат «Гектор»</a:t>
            </a:r>
            <a:br>
              <a:rPr lang="ru-RU" sz="1600" dirty="0" smtClean="0"/>
            </a:br>
            <a:r>
              <a:rPr lang="ru-RU" sz="1600" dirty="0" smtClean="0"/>
              <a:t>фрегат «Кавалер»</a:t>
            </a:r>
            <a:br>
              <a:rPr lang="ru-RU" sz="1600" dirty="0" smtClean="0"/>
            </a:br>
            <a:r>
              <a:rPr lang="ru-RU" sz="1600" dirty="0" smtClean="0"/>
              <a:t>корабль «Азов»</a:t>
            </a:r>
            <a:br>
              <a:rPr lang="ru-RU" sz="1600" dirty="0" smtClean="0"/>
            </a:br>
            <a:r>
              <a:rPr lang="ru-RU" sz="1600" dirty="0" smtClean="0"/>
              <a:t>корабль «Ревель»</a:t>
            </a:r>
            <a:br>
              <a:rPr lang="ru-RU" sz="1600" dirty="0" smtClean="0"/>
            </a:br>
            <a:r>
              <a:rPr lang="ru-RU" sz="1600" dirty="0" smtClean="0"/>
              <a:t>корабль «Леферм»</a:t>
            </a:r>
          </a:p>
          <a:p>
            <a:endParaRPr lang="ru-RU" sz="1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2780928"/>
            <a:ext cx="4041775" cy="3600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/>
              <a:t>Кампания 1761 года</a:t>
            </a:r>
            <a:endParaRPr lang="ru-RU" sz="2000" dirty="0"/>
          </a:p>
        </p:txBody>
      </p:sp>
      <p:pic>
        <p:nvPicPr>
          <p:cNvPr id="7" name="Содержимое 6" descr="e2e41479e45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45971" y="3141663"/>
            <a:ext cx="3839882" cy="3382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/>
              <a:t>Мир с Пруссией (1762).</a:t>
            </a:r>
            <a:r>
              <a:rPr lang="ru-RU" sz="2000" dirty="0" smtClean="0"/>
              <a:t> Взятие Кольберга стало последней победой русской армии в Семилетней войне. Весть о сдаче крепости застала императрицу Елизавету Петровну на смертном одре. Новый российский император Петр III заключил с Пруссией сепаратный мир, затем союз и безвозмездно вернул ей все ее территории, которыми к тому времени овладела русская армия. Это спасло Пруссию от неминуемого разгрома.</a:t>
            </a:r>
            <a:endParaRPr lang="ru-RU" sz="2000" dirty="0"/>
          </a:p>
        </p:txBody>
      </p:sp>
      <p:pic>
        <p:nvPicPr>
          <p:cNvPr id="11" name="Содержимое 10" descr="vzyatie_krepoct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3600"/>
            <a:ext cx="7992887" cy="446375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/>
              <a:t>Итоги войны</a:t>
            </a:r>
            <a:r>
              <a:rPr lang="ru-RU" sz="2000" b="1" i="1" dirty="0" smtClean="0"/>
              <a:t>.</a:t>
            </a:r>
            <a:r>
              <a:rPr lang="ru-RU" sz="2000" dirty="0" smtClean="0"/>
              <a:t> Для России последствия Семилетней войны оказались гораздо ценнее ее результатов. Она значительно умножила боевой опыт, воинское искусство и авторитет русской армии в Европе, прежде серьезно поколебленный степными блужданиями Миниха. В битвах этой кампании родилось поколение выдающихся полководцев (Румянцев, Суворов) и солдат, добившихся ярких побед в "век Екатерины". Можно сказать, что большинство екатерининских успехов во внешней политике было подготовлено победами русского оружия в Семилетней войне.</a:t>
            </a:r>
            <a:endParaRPr lang="ru-RU" sz="2000" dirty="0"/>
          </a:p>
        </p:txBody>
      </p:sp>
      <p:pic>
        <p:nvPicPr>
          <p:cNvPr id="6" name="Содержимое 5" descr="0_8e6f8_5f70659d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912"/>
            <a:ext cx="4038600" cy="4032448"/>
          </a:xfrm>
        </p:spPr>
      </p:pic>
      <p:pic>
        <p:nvPicPr>
          <p:cNvPr id="7" name="Содержимое 6" descr="ekat2_01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3960440" cy="39604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К середине XVIII в. международная ситуация в Европе существенно меняется. Австро-французское соперничество отходит на второй план, а на первый выдвигается стремление Прусского королевства создать новый центр силы и добиться гегемонии в германских землях. 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За счет укрепления верховной власти, мобилизации ресурсов, создания хорошо организованной, крупной армии (за 100 лет она выросла в 25 раз и достигла 150 тыс. чел.), относительно небольшая Пруссия превращается в сильную агрессивную державу. Прусская армия становится одной из самых лучших в Европе. Ее отличали: железная дисциплина, высокая маневренность на поле боя, четкое исполнение приказов. Кроме того, прусскую армию возглавлял выдающийся полководец той эпохи - король Фридрих II Великий, который внес заметный вклад в теорию и практику военного дела.</a:t>
            </a:r>
            <a:endParaRPr lang="ru-RU" sz="1800" dirty="0"/>
          </a:p>
        </p:txBody>
      </p:sp>
      <p:pic>
        <p:nvPicPr>
          <p:cNvPr id="8" name="Содержимое 7" descr="57597903_Schlacht_bei_Mollwit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628800"/>
            <a:ext cx="4824536" cy="446449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К середине XVIII в. резко обостряются и англо-французские противоречия, связанные с борьбой за передел колоний. Все это привело к изменениям традиционных связей. Англия заключает союз с Пруссией. Это заставляет бывших противников - Францию и Австрию - сплотиться перед угрозой со стороны англо-прусского альянса. Последний развязывает Семилетнюю войну (1756-1763).</a:t>
            </a:r>
            <a:endParaRPr lang="ru-RU" sz="2000" dirty="0"/>
          </a:p>
        </p:txBody>
      </p:sp>
      <p:pic>
        <p:nvPicPr>
          <p:cNvPr id="4" name="Содержимое 3" descr="getimage_product.ph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776863" cy="51125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700" dirty="0" smtClean="0"/>
              <a:t>В ней участвовали две коалиции. С одной стороны, Англия (в унии с Ганновером), Пруссия, Португалия и некоторые германские государства. С другой - Австрия, Франция, Россия, Швеция, Саксония и большинство германских государств. Что касается России, то Петербург не устраивало дальнейшее усиление Пруссии, чреватое ее притязаниями на влияние в Польше и на бывшие владения Ливонского ордена. Это прямо затрагивало российские интересы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Россия примкнула к австро-французской коалиции и, по просьбе своего союзника - польского короля Августа III, в 1757 г. вступила в Семилетнюю войну. Прежде всего, Россию интересовала территория Восточной Пруссии, которую Петербург предполагал отдать Речи Посполитой, получив от нее взамен граничащий с Россией район Курляндии. В Семилетней войне российские войска действовали как самостоятельно (в Восточной Пруссии, Померании, на Одере), так и во взаимодействии со своими союзниками австрийцами (на Одере, в Силезии). </a:t>
            </a:r>
            <a:endParaRPr lang="ru-RU" sz="2000" dirty="0"/>
          </a:p>
        </p:txBody>
      </p:sp>
      <p:pic>
        <p:nvPicPr>
          <p:cNvPr id="10" name="Содержимое 9" descr="1352433506_s-ang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00808"/>
            <a:ext cx="4680520" cy="43924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В 1757 г. русские войска действовали в основном в Восточной Пруссии. В мае армия под командованием фельдмаршала Степана Апраксина (55 тыс. чел.) перешла границу Восточной Пруссии, которую обороняли войска под командованием фельдмаршала Левальда (30 тыс. регулярных войск и 10 тыс. вооруженных жителей).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Кампания 1757 г.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762872" cy="4320480"/>
          </a:xfrm>
        </p:spPr>
        <p:txBody>
          <a:bodyPr>
            <a:normAutofit fontScale="92500"/>
          </a:bodyPr>
          <a:lstStyle/>
          <a:p>
            <a:r>
              <a:rPr lang="ru-RU" sz="1500" dirty="0" smtClean="0"/>
              <a:t>Степан Федорович Апраскин -  русский генерал-фельдмаршал времен Семилетней войны,  который командовал русской армией при Гросс – Егерсдорфе. </a:t>
            </a:r>
            <a:r>
              <a:rPr lang="ru-RU" sz="1600" dirty="0" smtClean="0"/>
              <a:t>Сын стольника </a:t>
            </a:r>
            <a:r>
              <a:rPr lang="ru-RU" sz="1600" i="1" dirty="0" smtClean="0"/>
              <a:t>Фёдора Карповича Апраксина</a:t>
            </a:r>
            <a:r>
              <a:rPr lang="ru-RU" sz="1600" dirty="0" smtClean="0"/>
              <a:t> и </a:t>
            </a:r>
            <a:r>
              <a:rPr lang="ru-RU" sz="1600" i="1" dirty="0" smtClean="0"/>
              <a:t>Елены Леонтьевны Кокошкиной</a:t>
            </a:r>
            <a:r>
              <a:rPr lang="ru-RU" sz="1600" dirty="0" smtClean="0"/>
              <a:t>. Когда Степану Фёдоровичу было пять лет, у него умер отец; мать, овдовев, вышла замуж вторично за начальника Тайной канцелярии А.И. Ушакова. Степан Фёдорович воспитывался в доме своего родственника, графа Петра Матвеевича, где получил хорошее воспитание, отлично говоря по-немецки. В 1718 году вступил в службу солдатом в Преображенский полк и в царствование Петра II был уже капитаном.  Протекция отчима помогла Степану Фёдоровичу сделать быструю карьеру. Он перешёл в Семёновский полк, где Ушаков был подполковником, и получил от императрицы Анны Иоанновны в 1732 году чин секунд-майора.</a:t>
            </a:r>
            <a:endParaRPr lang="ru-RU" sz="15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Степан Федорович Апраскин</a:t>
            </a:r>
            <a:endParaRPr lang="ru-RU" dirty="0"/>
          </a:p>
        </p:txBody>
      </p:sp>
      <p:pic>
        <p:nvPicPr>
          <p:cNvPr id="10" name="Содержимое 9" descr="618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3456384" cy="39604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i="1" dirty="0" smtClean="0"/>
              <a:t>Сражение при Гросс-Егерсдорфе (1757).</a:t>
            </a:r>
            <a:r>
              <a:rPr lang="ru-RU" sz="1600" dirty="0" smtClean="0"/>
              <a:t> После переправы российские войска оказались в незнакомой лесисто-болотистой местности и потеряли боевой порядок. Этим и воспользоваться </a:t>
            </a:r>
            <a:r>
              <a:rPr lang="ru-RU" sz="1600" dirty="0" err="1" smtClean="0"/>
              <a:t>Левальд</a:t>
            </a:r>
            <a:r>
              <a:rPr lang="ru-RU" sz="1600" dirty="0" smtClean="0"/>
              <a:t>, который 19 августа 1757 г. стремительно атаковал разбросанные у реки русские части. Главный удар пришелся по 2-й дивизии генерала Василия Лопухина, которая не успела закончить построения. Она понесла тяжелые потери, но проявила стойкость и не отступила. Сам Лопухин, израненный штыками, попал к пруссакам, но был отбит своими солдатами и умер у них на руках. </a:t>
            </a:r>
            <a:endParaRPr lang="ru-RU" sz="15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Сражение при </a:t>
            </a:r>
            <a:r>
              <a:rPr lang="ru-RU" sz="2200" dirty="0" smtClean="0"/>
              <a:t>Гросс-Егерсдорфе</a:t>
            </a:r>
            <a:endParaRPr lang="ru-RU" sz="22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46848" cy="3951288"/>
          </a:xfrm>
        </p:spPr>
        <p:txBody>
          <a:bodyPr>
            <a:noAutofit/>
          </a:bodyPr>
          <a:lstStyle/>
          <a:p>
            <a:r>
              <a:rPr lang="ru-RU" sz="1500" dirty="0" smtClean="0"/>
              <a:t>Лопухин Василий Абрамович - генерал-аншеф, сын брата царицы Евдокии Фёдоровны— Авраама Федоровича, казненного в 1718 году, пал в сражении при Гросс - Егерсдорфе, командуя левым флангом армии Апраксина. Образование получил в Сухопутном шляхетском кадетском корпусе, военную репутацию приобрёл в войнах против турок под началом Миниха и шведов под началом Ласси. Полковник Кексгольмского пехотного полка (1737—1740). Генерал-майор (1740). Представлял тип профессионального военного, чуждого дворцовых интриг, поэтому его не коснулась опала семьи, напротив, при Елизавете Петровне становится генерал-аншефом (1756), 5 сентября 1751 года награждён Орденом Александра Невского.</a:t>
            </a:r>
            <a:endParaRPr lang="ru-RU" sz="15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Лопухин Василий Абрамович</a:t>
            </a:r>
            <a:endParaRPr lang="ru-RU" dirty="0"/>
          </a:p>
        </p:txBody>
      </p:sp>
      <p:pic>
        <p:nvPicPr>
          <p:cNvPr id="15" name="Содержимое 14" descr="SHHukin-Stepan-Semenovich-Portret-P.V.Lopuhina-650x77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6349" y="2174875"/>
            <a:ext cx="3318265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Повторную атаку на том же направлении русские не смогли сдержать и оказались прижаты к лесу. Им грозил полный разгром, но тут в дело вмешалась бригада генерала Петра Румянцева, которая и решила исход битвы. Видя гибель своих товарищей, Румянцев поспешил им на помощь.</a:t>
            </a: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2962672" cy="6397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Петр Александрович Румянцев - Задунайский</a:t>
            </a:r>
            <a:endParaRPr lang="ru-RU" sz="2000" dirty="0"/>
          </a:p>
        </p:txBody>
      </p:sp>
      <p:pic>
        <p:nvPicPr>
          <p:cNvPr id="14" name="Содержимое 13" descr="f11-02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2940149" cy="3888431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3563889" y="1535113"/>
            <a:ext cx="512291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Первая победа русских над прусским войском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3563889" y="2174874"/>
            <a:ext cx="5122912" cy="406243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Петр Румянцев -  русский военный и государственный деятель, на протяжении правления Екатерины II (1761—1796) управлявший Малороссией. Во время Семилетней войны командовал взятием Кольберга. За победы над турками при Ларге, Кагуле и др., которые привели к заключению Кючук-Кайнарджийского мира, удостоен титула «Задунайский». В 1770 году получил чин генерал-фельдмаршала. Остаток жизни провёл в своих многочисленных поместьях, украшением которых неустанно занимался: Гомеле, Великой Топали, Качановке, Вишенках, Ташани, Троицком-Кайнарджи. Оставил ценные труды по военной науке.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Вскоре Елизавета Петровна отстранила Апраксина от командования и поставила во главе армии генерала Вильяма Фермора, потребовав от него энергичного продолжения кампании. В январе 1758 г. 30-тысячная русская армия вновь пересекла границу Восточной Пруссии.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Кампания 1758 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690864" cy="4536503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Граф  </a:t>
            </a:r>
            <a:r>
              <a:rPr lang="ru-RU" sz="1600" b="1" dirty="0" err="1" smtClean="0"/>
              <a:t>Ви́ллим</a:t>
            </a:r>
            <a:r>
              <a:rPr lang="ru-RU" sz="1600" b="1" dirty="0" smtClean="0"/>
              <a:t> 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Ви́ллимович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Фермо́р</a:t>
            </a:r>
            <a:r>
              <a:rPr lang="ru-RU" sz="1600" dirty="0" smtClean="0"/>
              <a:t>  — русский государственный и военный деятель, генерал-аншеф, генерал-губернатор Смоленска. Во время Семилетней войны командовал русской армией при Цорндорфе, под его руководством русские войска впервые заняли Восточную Пруссию с Кенигсбергом. Военная карьера началась при Анне Иоанновне под началом Миниха, у которого Фермор служил адъютантом. Звание полковника присвоено за отличие во время крымского похода 1736 года. В 1737 году, будучи генерал-квартирмейстером, имея под началом 350 человек, наткнулся на двухтысячный крымско-турецкий отряд и успешно оборонялся от превосходящего противника до подхода помощи. За это был произведён в генерал-майоры. В 1738 году командовал авангардом армии Миниха, в 1739 году — отличился в сражении при Ставучанах.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535113"/>
            <a:ext cx="3178696" cy="639762"/>
          </a:xfrm>
        </p:spPr>
        <p:txBody>
          <a:bodyPr/>
          <a:lstStyle/>
          <a:p>
            <a:r>
              <a:rPr lang="ru-RU" dirty="0" smtClean="0"/>
              <a:t>Вильям Фермор</a:t>
            </a:r>
            <a:endParaRPr lang="ru-RU" dirty="0"/>
          </a:p>
        </p:txBody>
      </p:sp>
      <p:pic>
        <p:nvPicPr>
          <p:cNvPr id="7" name="Содержимое 6" descr="270-kenig-0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3048000" cy="3556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/>
              <a:t>Сражение при Цорндорфе (1758).</a:t>
            </a:r>
            <a:r>
              <a:rPr lang="ru-RU" sz="2000" dirty="0" smtClean="0"/>
              <a:t> 14 августа 1758 г. в 9 часов утра пруссаки атаковали правое крыло русской армии. Первый удар принял на себя т. н. "Обсервационный корпус", состоящий целиком из новобранцев. Но он не дрогнул и сдержал натиск. Вскоре русская конница отбросила пруссаков. </a:t>
            </a:r>
            <a:r>
              <a:rPr lang="ru-RU" sz="1800" dirty="0" smtClean="0"/>
              <a:t>После этой битвы Фридрих произнес фразу, вошедшую в историю: "Русских легче перебить, чем победить". </a:t>
            </a:r>
            <a:endParaRPr lang="ru-RU" sz="2000" dirty="0"/>
          </a:p>
        </p:txBody>
      </p:sp>
      <p:pic>
        <p:nvPicPr>
          <p:cNvPr id="4" name="Содержимое 3" descr="62785_i_mid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136903" cy="48245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1820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по истории на тему : «Полководцы Семилетней войны              1756 г. -1763 г.</vt:lpstr>
      <vt:lpstr>К середине XVIII в. международная ситуация в Европе существенно меняется. Австро-французское соперничество отходит на второй план, а на первый выдвигается стремление Прусского королевства создать новый центр силы и добиться гегемонии в германских землях. </vt:lpstr>
      <vt:lpstr>К середине XVIII в. резко обостряются и англо-французские противоречия, связанные с борьбой за передел колоний. Все это привело к изменениям традиционных связей. Англия заключает союз с Пруссией. Это заставляет бывших противников - Францию и Австрию - сплотиться перед угрозой со стороны англо-прусского альянса. Последний развязывает Семилетнюю войну (1756-1763).</vt:lpstr>
      <vt:lpstr>В ней участвовали две коалиции. С одной стороны, Англия (в унии с Ганновером), Пруссия, Португалия и некоторые германские государства. С другой - Австрия, Франция, Россия, Швеция, Саксония и большинство германских государств. Что касается России, то Петербург не устраивало дальнейшее усиление Пруссии, чреватое ее притязаниями на влияние в Польше и на бывшие владения Ливонского ордена. Это прямо затрагивало российские интересы. </vt:lpstr>
      <vt:lpstr>В 1757 г. русские войска действовали в основном в Восточной Пруссии. В мае армия под командованием фельдмаршала Степана Апраксина (55 тыс. чел.) перешла границу Восточной Пруссии, которую обороняли войска под командованием фельдмаршала Левальда (30 тыс. регулярных войск и 10 тыс. вооруженных жителей).</vt:lpstr>
      <vt:lpstr>Сражение при Гросс-Егерсдорфе (1757). После переправы российские войска оказались в незнакомой лесисто-болотистой местности и потеряли боевой порядок. Этим и воспользоваться Левальд, который 19 августа 1757 г. стремительно атаковал разбросанные у реки русские части. Главный удар пришелся по 2-й дивизии генерала Василия Лопухина, которая не успела закончить построения. Она понесла тяжелые потери, но проявила стойкость и не отступила. Сам Лопухин, израненный штыками, попал к пруссакам, но был отбит своими солдатами и умер у них на руках. </vt:lpstr>
      <vt:lpstr>Повторную атаку на том же направлении русские не смогли сдержать и оказались прижаты к лесу. Им грозил полный разгром, но тут в дело вмешалась бригада генерала Петра Румянцева, которая и решила исход битвы. Видя гибель своих товарищей, Румянцев поспешил им на помощь.</vt:lpstr>
      <vt:lpstr>Вскоре Елизавета Петровна отстранила Апраксина от командования и поставила во главе армии генерала Вильяма Фермора, потребовав от него энергичного продолжения кампании. В январе 1758 г. 30-тысячная русская армия вновь пересекла границу Восточной Пруссии.</vt:lpstr>
      <vt:lpstr>Сражение при Цорндорфе (1758). 14 августа 1758 г. в 9 часов утра пруссаки атаковали правое крыло русской армии. Первый удар принял на себя т. н. "Обсервационный корпус", состоящий целиком из новобранцев. Но он не дрогнул и сдержал натиск. Вскоре русская конница отбросила пруссаков. После этой битвы Фридрих произнес фразу, вошедшую в историю: "Русских легче перебить, чем победить". </vt:lpstr>
      <vt:lpstr>В 1759 г. русские договорились о совместных действиях с австрийцами на Одере, Главнокомандующим российскими войсками был назначен генерал Петр Салтыков. Именно с Салтыковым связана самая блистательная кампания русских войск в Семилетней войне. </vt:lpstr>
      <vt:lpstr>Сражение при Пальциге (1759). Путь войскам Салтыкова (40 тыс. чел.), шедшим к Одеру для соединения с австрийским корпусом генерала Лаудона, преградил прусский корпус под командованием генерала Веделя (28 тыс. чел.). Стремясь не допустить встречи союзников, Ведель 12 июля 1759 г. атаковал русские позиции у Пальцига. После сражения под Пальцигом русские заняли Франкфурт-на-Одере и соединились с австрийцами. Победа под Пальцигом подняла боевой дух русских войск и укрепила их веру в нового главнокомандующего. </vt:lpstr>
      <vt:lpstr>Битва при Кунерсдорфе (1759). После соединения с корпусом Лаудона (18 тыс. чел.) Салтыков занял Франкфурт-на-Одере. Фридрих опасался движения русских к Берлину. Самые жаркие бои развернулись за высоты Мюльберг (левый фланг) и Б.Шпиц (центр армии Салтыкова). Последствия битвы будут хуже, чем сама битва. Урон пруссаков составил свыше 7,6 тыс. убитыми и 4,5 тыс. пленными и дезертирами. Русские потеряли 2,6 тыс. убитыми, 10,8 тыс. ранеными. Австрийцы - 0,89 тыс. убитыми, 1,4 тыс. ранеными. Большие потери, а также противоречия с австрийским командованием не позволили Салтыкову использовать свой триумф для взятия Берлина и разгрома Пруссии. По просьбе австрийского командования, вместо наступления на Берлин, русские войска отправились в Силезию. Это дало возможность Фридриху прийти в себя и набрать новое войско. Кунерсдорф - крупнейшая битва Семилетней войны и одна из самых ярких побед русского оружия в XVIII столетии. Она выдвинула Салтыкова в ряд выдающихся российских полководцев. В этой битве он использовал традиционную русскую военную тактику - переход от обороны к наступлению.</vt:lpstr>
      <vt:lpstr>Кампания 1760 года  в Силезии характеризовалась несогласованностью действий союзников и нежеланием Салтыкова губить своих солдат ради защиты интересов Австрии. В конце августа Салтыков тяжело заболел, и командование вскоре перешло к фельдмаршалу Александру Бутурлину. Единственным ярким эпизодом в этой кампании стало взятие корпусом генерала Захара Чернышева (23 тыс. чел.) Берлина.</vt:lpstr>
      <vt:lpstr>Взятие Берлина (1760). 22 сентября к Берлину подошел конный русский отряд под командованием генерала Тотлебена. Пробыв в столице Пруссии четыре дня, Чернышев разрушил монетный двор, арсенал, овладел королевской казной и взял с городских властей контрибуцию в 1,5 млн. талеров. Взятие Берлина имело для русских скорее финансовое, чем военное значение. Не менее важна была и символическая сторона данной операции. Это было первое в истории взятие Берлина русскими войсками</vt:lpstr>
      <vt:lpstr>Взятие Кольберга (1761). Первые попытки русских взять Кольберг (1758 и 1760 гг.) закончились неудачей. В сентябре 1761 г. была предпринята третья попытка. На этот раз к Кольбергу был двинут 22-тысячный корпус генерала Петра Румянцева - героя Гросс-Егерсдорфа и Кунерсдорфа. В августе 1761 г. Румянцев, применив новую для тех времен тактику рассыпного строя, разбил на подступах к крепости прусское войско под командованием принца Вюртембергского (12 тыс. чел.). В этом сражении и в дальнейшем российские сухопутные силы поддерживал Балтийский флот под командованием вице-адмирала Полянского. Взятие Кольберга позволило российским войскам овладеть балтийским побережьем Пруссии. </vt:lpstr>
      <vt:lpstr>Мир с Пруссией (1762). Взятие Кольберга стало последней победой русской армии в Семилетней войне. Весть о сдаче крепости застала императрицу Елизавету Петровну на смертном одре. Новый российский император Петр III заключил с Пруссией сепаратный мир, затем союз и безвозмездно вернул ей все ее территории, которыми к тому времени овладела русская армия. Это спасло Пруссию от неминуемого разгрома.</vt:lpstr>
      <vt:lpstr>Итоги войны. Для России последствия Семилетней войны оказались гораздо ценнее ее результатов. Она значительно умножила боевой опыт, воинское искусство и авторитет русской армии в Европе, прежде серьезно поколебленный степными блужданиями Миниха. В битвах этой кампании родилось поколение выдающихся полководцев (Румянцев, Суворов) и солдат, добившихся ярких побед в "век Екатерины". Можно сказать, что большинство екатерининских успехов во внешней политике было подготовлено победами русского оружия в Семилетней войне.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на тему : «Полководцы Семилетней войны              1756 г. -1763 г.</dc:title>
  <cp:lastModifiedBy>m.soloveva</cp:lastModifiedBy>
  <cp:revision>14</cp:revision>
  <dcterms:modified xsi:type="dcterms:W3CDTF">2015-04-16T10:48:05Z</dcterms:modified>
</cp:coreProperties>
</file>