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53EA4-387F-4A6C-BB14-E399E5805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86D4C6-DB4D-4CF2-82D3-0C860EBA5E1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106613"/>
            <a:ext cx="5659438" cy="4418012"/>
            <a:chOff x="158" y="1434"/>
            <a:chExt cx="3565" cy="27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31" y="1752"/>
              <a:ext cx="2993" cy="2177"/>
              <a:chOff x="431" y="1752"/>
              <a:chExt cx="2993" cy="2177"/>
            </a:xfrm>
          </p:grpSpPr>
          <p:sp>
            <p:nvSpPr>
              <p:cNvPr id="91140" name="AutoShape 4"/>
              <p:cNvSpPr>
                <a:spLocks noChangeArrowheads="1"/>
              </p:cNvSpPr>
              <p:nvPr/>
            </p:nvSpPr>
            <p:spPr bwMode="auto">
              <a:xfrm>
                <a:off x="431" y="3294"/>
                <a:ext cx="2993" cy="635"/>
              </a:xfrm>
              <a:prstGeom prst="hexagon">
                <a:avLst>
                  <a:gd name="adj" fmla="val 126607"/>
                  <a:gd name="vf" fmla="val 115470"/>
                </a:avLst>
              </a:prstGeom>
              <a:noFill/>
              <a:ln w="38100">
                <a:solidFill>
                  <a:srgbClr val="00008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1141" name="Freeform 5"/>
              <p:cNvSpPr>
                <a:spLocks/>
              </p:cNvSpPr>
              <p:nvPr/>
            </p:nvSpPr>
            <p:spPr bwMode="auto">
              <a:xfrm>
                <a:off x="431" y="3612"/>
                <a:ext cx="2993" cy="3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71" y="317"/>
                  </a:cxn>
                  <a:cxn ang="0">
                    <a:pos x="2222" y="317"/>
                  </a:cxn>
                  <a:cxn ang="0">
                    <a:pos x="2993" y="0"/>
                  </a:cxn>
                </a:cxnLst>
                <a:rect l="0" t="0" r="r" b="b"/>
                <a:pathLst>
                  <a:path w="2993" h="317">
                    <a:moveTo>
                      <a:pt x="0" y="0"/>
                    </a:moveTo>
                    <a:lnTo>
                      <a:pt x="771" y="317"/>
                    </a:lnTo>
                    <a:lnTo>
                      <a:pt x="2222" y="317"/>
                    </a:lnTo>
                    <a:lnTo>
                      <a:pt x="2993" y="0"/>
                    </a:lnTo>
                  </a:path>
                </a:pathLst>
              </a:custGeom>
              <a:noFill/>
              <a:ln w="44450" cap="flat" cmpd="sng">
                <a:solidFill>
                  <a:srgbClr val="00008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2" name="Line 6"/>
              <p:cNvSpPr>
                <a:spLocks noChangeShapeType="1"/>
              </p:cNvSpPr>
              <p:nvPr/>
            </p:nvSpPr>
            <p:spPr bwMode="auto">
              <a:xfrm flipV="1">
                <a:off x="431" y="1752"/>
                <a:ext cx="1542" cy="186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3" name="Line 7"/>
              <p:cNvSpPr>
                <a:spLocks noChangeShapeType="1"/>
              </p:cNvSpPr>
              <p:nvPr/>
            </p:nvSpPr>
            <p:spPr bwMode="auto">
              <a:xfrm flipV="1">
                <a:off x="1202" y="1752"/>
                <a:ext cx="771" cy="217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4" name="Line 8"/>
              <p:cNvSpPr>
                <a:spLocks noChangeShapeType="1"/>
              </p:cNvSpPr>
              <p:nvPr/>
            </p:nvSpPr>
            <p:spPr bwMode="auto">
              <a:xfrm flipH="1" flipV="1">
                <a:off x="1973" y="1752"/>
                <a:ext cx="680" cy="2177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5" name="Line 9"/>
              <p:cNvSpPr>
                <a:spLocks noChangeShapeType="1"/>
              </p:cNvSpPr>
              <p:nvPr/>
            </p:nvSpPr>
            <p:spPr bwMode="auto">
              <a:xfrm>
                <a:off x="1973" y="1752"/>
                <a:ext cx="1451" cy="186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6" name="Line 10"/>
              <p:cNvSpPr>
                <a:spLocks noChangeShapeType="1"/>
              </p:cNvSpPr>
              <p:nvPr/>
            </p:nvSpPr>
            <p:spPr bwMode="auto">
              <a:xfrm flipH="1">
                <a:off x="1247" y="1752"/>
                <a:ext cx="726" cy="1542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91147" name="Line 11"/>
              <p:cNvSpPr>
                <a:spLocks noChangeShapeType="1"/>
              </p:cNvSpPr>
              <p:nvPr/>
            </p:nvSpPr>
            <p:spPr bwMode="auto">
              <a:xfrm>
                <a:off x="1973" y="1752"/>
                <a:ext cx="635" cy="1542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>
              <a:off x="884" y="3884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А</a:t>
              </a:r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>
              <a:off x="2517" y="3929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В</a:t>
              </a:r>
            </a:p>
          </p:txBody>
        </p:sp>
        <p:sp>
          <p:nvSpPr>
            <p:cNvPr id="91150" name="Rectangle 14"/>
            <p:cNvSpPr>
              <a:spLocks noChangeArrowheads="1"/>
            </p:cNvSpPr>
            <p:nvPr/>
          </p:nvSpPr>
          <p:spPr bwMode="auto">
            <a:xfrm>
              <a:off x="3470" y="3385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С</a:t>
              </a:r>
            </a:p>
          </p:txBody>
        </p:sp>
        <p:sp>
          <p:nvSpPr>
            <p:cNvPr id="91151" name="Rectangle 15"/>
            <p:cNvSpPr>
              <a:spLocks noChangeArrowheads="1"/>
            </p:cNvSpPr>
            <p:nvPr/>
          </p:nvSpPr>
          <p:spPr bwMode="auto">
            <a:xfrm>
              <a:off x="2608" y="3022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D</a:t>
              </a:r>
            </a:p>
          </p:txBody>
        </p:sp>
        <p:sp>
          <p:nvSpPr>
            <p:cNvPr id="91152" name="Rectangle 16"/>
            <p:cNvSpPr>
              <a:spLocks noChangeArrowheads="1"/>
            </p:cNvSpPr>
            <p:nvPr/>
          </p:nvSpPr>
          <p:spPr bwMode="auto">
            <a:xfrm>
              <a:off x="1020" y="3022"/>
              <a:ext cx="2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1">
                  <a:latin typeface="Georgia" pitchFamily="18" charset="0"/>
                </a:rPr>
                <a:t>Е</a:t>
              </a:r>
            </a:p>
          </p:txBody>
        </p:sp>
        <p:sp>
          <p:nvSpPr>
            <p:cNvPr id="91153" name="Rectangle 17"/>
            <p:cNvSpPr>
              <a:spLocks noChangeArrowheads="1"/>
            </p:cNvSpPr>
            <p:nvPr/>
          </p:nvSpPr>
          <p:spPr bwMode="auto">
            <a:xfrm>
              <a:off x="158" y="3430"/>
              <a:ext cx="2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F</a:t>
              </a:r>
            </a:p>
          </p:txBody>
        </p:sp>
        <p:sp>
          <p:nvSpPr>
            <p:cNvPr id="91154" name="Rectangle 18"/>
            <p:cNvSpPr>
              <a:spLocks noChangeArrowheads="1"/>
            </p:cNvSpPr>
            <p:nvPr/>
          </p:nvSpPr>
          <p:spPr bwMode="auto">
            <a:xfrm>
              <a:off x="1837" y="1434"/>
              <a:ext cx="2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Georgia" pitchFamily="18" charset="0"/>
                </a:rPr>
                <a:t>S</a:t>
              </a:r>
            </a:p>
          </p:txBody>
        </p:sp>
      </p:grpSp>
      <p:sp>
        <p:nvSpPr>
          <p:cNvPr id="91155" name="Rectangle 19"/>
          <p:cNvSpPr>
            <a:spLocks noChangeArrowheads="1"/>
          </p:cNvSpPr>
          <p:nvPr/>
        </p:nvSpPr>
        <p:spPr bwMode="auto">
          <a:xfrm>
            <a:off x="1476375" y="188913"/>
            <a:ext cx="7667625" cy="1800225"/>
          </a:xfrm>
          <a:prstGeom prst="rect">
            <a:avLst/>
          </a:prstGeom>
          <a:solidFill>
            <a:srgbClr val="00C9C4">
              <a:alpha val="22000"/>
            </a:srgbClr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В правильной шестиугольной пирамиде </a:t>
            </a:r>
          </a:p>
          <a:p>
            <a:pPr marL="342900" indent="-342900"/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S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АВС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D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Е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, стороны основания  которой </a:t>
            </a:r>
          </a:p>
          <a:p>
            <a:pPr marL="342900" indent="-342900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равны 1, а боковые ребра равны 2,</a:t>
            </a:r>
          </a:p>
          <a:p>
            <a:pPr marL="342900" indent="-342900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найдите расстояние от точки 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 до прямой В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G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,</a:t>
            </a:r>
          </a:p>
          <a:p>
            <a:pPr marL="342900" indent="-342900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где 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G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 – середина ребра </a:t>
            </a:r>
            <a:r>
              <a:rPr lang="en-US" sz="2400" b="1" dirty="0">
                <a:solidFill>
                  <a:srgbClr val="000099"/>
                </a:solidFill>
                <a:latin typeface="Georgia" pitchFamily="18" charset="0"/>
              </a:rPr>
              <a:t>SC</a:t>
            </a:r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.</a:t>
            </a:r>
            <a:endParaRPr lang="ru-RU" sz="2400" b="1" baseline="-2500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91156" name="Oval 20"/>
          <p:cNvSpPr>
            <a:spLocks noChangeArrowheads="1"/>
          </p:cNvSpPr>
          <p:nvPr/>
        </p:nvSpPr>
        <p:spPr bwMode="auto">
          <a:xfrm>
            <a:off x="179388" y="188913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0099"/>
                </a:solidFill>
                <a:latin typeface="Georgia" pitchFamily="18" charset="0"/>
              </a:rPr>
              <a:t>№ 5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2411413" y="5995988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755650" y="5707063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4500563" y="5707063"/>
            <a:ext cx="33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1258888" y="3619500"/>
            <a:ext cx="37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2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3563938" y="2852738"/>
            <a:ext cx="37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2</a:t>
            </a:r>
          </a:p>
        </p:txBody>
      </p:sp>
      <p:sp>
        <p:nvSpPr>
          <p:cNvPr id="91162" name="Freeform 26"/>
          <p:cNvSpPr>
            <a:spLocks/>
          </p:cNvSpPr>
          <p:nvPr/>
        </p:nvSpPr>
        <p:spPr bwMode="auto">
          <a:xfrm>
            <a:off x="468313" y="4079875"/>
            <a:ext cx="3527425" cy="1985963"/>
          </a:xfrm>
          <a:custGeom>
            <a:avLst/>
            <a:gdLst/>
            <a:ahLst/>
            <a:cxnLst>
              <a:cxn ang="0">
                <a:pos x="0" y="942"/>
              </a:cxn>
              <a:cxn ang="0">
                <a:pos x="2222" y="0"/>
              </a:cxn>
              <a:cxn ang="0">
                <a:pos x="2214" y="1251"/>
              </a:cxn>
              <a:cxn ang="0">
                <a:pos x="0" y="942"/>
              </a:cxn>
            </a:cxnLst>
            <a:rect l="0" t="0" r="r" b="b"/>
            <a:pathLst>
              <a:path w="2222" h="1251">
                <a:moveTo>
                  <a:pt x="0" y="942"/>
                </a:moveTo>
                <a:lnTo>
                  <a:pt x="2222" y="0"/>
                </a:lnTo>
                <a:lnTo>
                  <a:pt x="2214" y="1251"/>
                </a:lnTo>
                <a:lnTo>
                  <a:pt x="0" y="942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53999"/>
                </a:schemeClr>
              </a:gs>
              <a:gs pos="100000">
                <a:srgbClr val="00FFCC">
                  <a:alpha val="55000"/>
                </a:srgbClr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8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63" name="Freeform 27"/>
          <p:cNvSpPr>
            <a:spLocks/>
          </p:cNvSpPr>
          <p:nvPr/>
        </p:nvSpPr>
        <p:spPr bwMode="auto">
          <a:xfrm>
            <a:off x="3952875" y="4079875"/>
            <a:ext cx="28575" cy="1982788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0" y="1249"/>
              </a:cxn>
            </a:cxnLst>
            <a:rect l="0" t="0" r="r" b="b"/>
            <a:pathLst>
              <a:path w="18" h="1249">
                <a:moveTo>
                  <a:pt x="18" y="0"/>
                </a:moveTo>
                <a:lnTo>
                  <a:pt x="0" y="1249"/>
                </a:lnTo>
              </a:path>
            </a:pathLst>
          </a:custGeom>
          <a:noFill/>
          <a:ln w="57150" cap="flat" cmpd="sng">
            <a:solidFill>
              <a:srgbClr val="CC00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64" name="Freeform 28"/>
          <p:cNvSpPr>
            <a:spLocks/>
          </p:cNvSpPr>
          <p:nvPr/>
        </p:nvSpPr>
        <p:spPr bwMode="auto">
          <a:xfrm>
            <a:off x="1631950" y="2682875"/>
            <a:ext cx="1211263" cy="3389313"/>
          </a:xfrm>
          <a:custGeom>
            <a:avLst/>
            <a:gdLst/>
            <a:ahLst/>
            <a:cxnLst>
              <a:cxn ang="0">
                <a:pos x="0" y="2135"/>
              </a:cxn>
              <a:cxn ang="0">
                <a:pos x="763" y="0"/>
              </a:cxn>
            </a:cxnLst>
            <a:rect l="0" t="0" r="r" b="b"/>
            <a:pathLst>
              <a:path w="763" h="2135">
                <a:moveTo>
                  <a:pt x="0" y="2135"/>
                </a:moveTo>
                <a:lnTo>
                  <a:pt x="763" y="0"/>
                </a:lnTo>
              </a:path>
            </a:pathLst>
          </a:custGeom>
          <a:noFill/>
          <a:ln w="38100" cap="flat" cmpd="sng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65" name="Freeform 29"/>
          <p:cNvSpPr>
            <a:spLocks/>
          </p:cNvSpPr>
          <p:nvPr/>
        </p:nvSpPr>
        <p:spPr bwMode="auto">
          <a:xfrm>
            <a:off x="506413" y="5232400"/>
            <a:ext cx="3475037" cy="323850"/>
          </a:xfrm>
          <a:custGeom>
            <a:avLst/>
            <a:gdLst/>
            <a:ahLst/>
            <a:cxnLst>
              <a:cxn ang="0">
                <a:pos x="2189" y="0"/>
              </a:cxn>
              <a:cxn ang="0">
                <a:pos x="0" y="204"/>
              </a:cxn>
            </a:cxnLst>
            <a:rect l="0" t="0" r="r" b="b"/>
            <a:pathLst>
              <a:path w="2189" h="204">
                <a:moveTo>
                  <a:pt x="2189" y="0"/>
                </a:moveTo>
                <a:lnTo>
                  <a:pt x="0" y="204"/>
                </a:lnTo>
              </a:path>
            </a:pathLst>
          </a:custGeom>
          <a:noFill/>
          <a:ln w="57150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66" name="Freeform 30"/>
          <p:cNvSpPr>
            <a:spLocks/>
          </p:cNvSpPr>
          <p:nvPr/>
        </p:nvSpPr>
        <p:spPr bwMode="auto">
          <a:xfrm>
            <a:off x="3748088" y="5048250"/>
            <a:ext cx="246062" cy="195263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2" y="123"/>
              </a:cxn>
              <a:cxn ang="0">
                <a:pos x="11" y="11"/>
              </a:cxn>
              <a:cxn ang="0">
                <a:pos x="155" y="0"/>
              </a:cxn>
            </a:cxnLst>
            <a:rect l="0" t="0" r="r" b="b"/>
            <a:pathLst>
              <a:path w="155" h="123">
                <a:moveTo>
                  <a:pt x="0" y="123"/>
                </a:moveTo>
                <a:lnTo>
                  <a:pt x="2" y="123"/>
                </a:lnTo>
                <a:lnTo>
                  <a:pt x="11" y="11"/>
                </a:lnTo>
                <a:lnTo>
                  <a:pt x="155" y="0"/>
                </a:lnTo>
              </a:path>
            </a:pathLst>
          </a:custGeom>
          <a:noFill/>
          <a:ln w="50800" cap="flat" cmpd="sng">
            <a:solidFill>
              <a:srgbClr val="00008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67" name="Rectangle 31"/>
          <p:cNvSpPr>
            <a:spLocks noChangeArrowheads="1"/>
          </p:cNvSpPr>
          <p:nvPr/>
        </p:nvSpPr>
        <p:spPr bwMode="auto">
          <a:xfrm>
            <a:off x="3924300" y="5013325"/>
            <a:ext cx="49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М</a:t>
            </a:r>
          </a:p>
        </p:txBody>
      </p:sp>
      <p:sp>
        <p:nvSpPr>
          <p:cNvPr id="91168" name="Oval 32"/>
          <p:cNvSpPr>
            <a:spLocks noChangeArrowheads="1"/>
          </p:cNvSpPr>
          <p:nvPr/>
        </p:nvSpPr>
        <p:spPr bwMode="auto">
          <a:xfrm>
            <a:off x="395288" y="5445125"/>
            <a:ext cx="215900" cy="2159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69" name="Rectangle 33"/>
          <p:cNvSpPr>
            <a:spLocks noChangeArrowheads="1"/>
          </p:cNvSpPr>
          <p:nvPr/>
        </p:nvSpPr>
        <p:spPr bwMode="auto">
          <a:xfrm>
            <a:off x="4391025" y="2117725"/>
            <a:ext cx="47529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1)  Построим плоскость 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В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G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, проведем из точки 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 перпендикуляр. </a:t>
            </a:r>
            <a:r>
              <a:rPr lang="en-US" sz="2000" b="1">
                <a:solidFill>
                  <a:srgbClr val="000099"/>
                </a:solidFill>
                <a:latin typeface="Georgia" pitchFamily="18" charset="0"/>
              </a:rPr>
              <a:t>F</a:t>
            </a:r>
            <a:r>
              <a:rPr lang="ru-RU" sz="2000" b="1">
                <a:solidFill>
                  <a:srgbClr val="000099"/>
                </a:solidFill>
                <a:latin typeface="Georgia" pitchFamily="18" charset="0"/>
              </a:rPr>
              <a:t>М –  искомое расстояние.</a:t>
            </a:r>
          </a:p>
        </p:txBody>
      </p:sp>
      <p:sp>
        <p:nvSpPr>
          <p:cNvPr id="91173" name="Oval 37"/>
          <p:cNvSpPr>
            <a:spLocks noChangeArrowheads="1"/>
          </p:cNvSpPr>
          <p:nvPr/>
        </p:nvSpPr>
        <p:spPr bwMode="auto">
          <a:xfrm>
            <a:off x="3924300" y="4005263"/>
            <a:ext cx="144463" cy="1428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74" name="Line 38"/>
          <p:cNvSpPr>
            <a:spLocks noChangeShapeType="1"/>
          </p:cNvSpPr>
          <p:nvPr/>
        </p:nvSpPr>
        <p:spPr bwMode="auto">
          <a:xfrm flipH="1">
            <a:off x="3492500" y="3429000"/>
            <a:ext cx="142875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75" name="Line 39"/>
          <p:cNvSpPr>
            <a:spLocks noChangeShapeType="1"/>
          </p:cNvSpPr>
          <p:nvPr/>
        </p:nvSpPr>
        <p:spPr bwMode="auto">
          <a:xfrm flipH="1">
            <a:off x="4427538" y="4581525"/>
            <a:ext cx="142875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91177" name="Rectangle 41"/>
          <p:cNvSpPr>
            <a:spLocks noChangeArrowheads="1"/>
          </p:cNvSpPr>
          <p:nvPr/>
        </p:nvSpPr>
        <p:spPr bwMode="auto">
          <a:xfrm>
            <a:off x="3995738" y="3644900"/>
            <a:ext cx="43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99"/>
                </a:solidFill>
                <a:latin typeface="Georgia" pitchFamily="18" charset="0"/>
              </a:rPr>
              <a:t>G</a:t>
            </a:r>
            <a:endParaRPr lang="ru-RU" sz="2400" b="1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16688" y="3429000"/>
            <a:ext cx="2087562" cy="1549400"/>
            <a:chOff x="3379" y="2160"/>
            <a:chExt cx="1315" cy="976"/>
          </a:xfrm>
        </p:grpSpPr>
        <p:sp>
          <p:nvSpPr>
            <p:cNvPr id="91170" name="Rectangle 34"/>
            <p:cNvSpPr>
              <a:spLocks noChangeArrowheads="1"/>
            </p:cNvSpPr>
            <p:nvPr/>
          </p:nvSpPr>
          <p:spPr bwMode="auto">
            <a:xfrm>
              <a:off x="3379" y="2160"/>
              <a:ext cx="1315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000" b="1">
                  <a:solidFill>
                    <a:srgbClr val="CC0099"/>
                  </a:solidFill>
                  <a:latin typeface="Georgia" pitchFamily="18" charset="0"/>
                </a:rPr>
                <a:t>Подсказка:</a:t>
              </a:r>
            </a:p>
            <a:p>
              <a:r>
                <a:rPr lang="ru-RU" sz="2000" b="1">
                  <a:solidFill>
                    <a:srgbClr val="CC0099"/>
                  </a:solidFill>
                  <a:latin typeface="Georgia" pitchFamily="18" charset="0"/>
                </a:rPr>
                <a:t>а) </a:t>
              </a:r>
              <a:r>
                <a:rPr lang="en-US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F</a:t>
              </a:r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В = 3</a:t>
              </a:r>
              <a:endParaRPr lang="ru-RU" sz="2000" b="1" baseline="30000">
                <a:solidFill>
                  <a:srgbClr val="CC0099"/>
                </a:solidFill>
                <a:latin typeface="Georgia" pitchFamily="18" charset="0"/>
                <a:sym typeface="Symbol" pitchFamily="18" charset="2"/>
              </a:endParaRPr>
            </a:p>
            <a:p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б) </a:t>
              </a:r>
              <a:r>
                <a:rPr lang="en-US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FG</a:t>
              </a:r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 = 3</a:t>
              </a:r>
            </a:p>
            <a:p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в) В</a:t>
              </a:r>
              <a:r>
                <a:rPr lang="en-US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G</a:t>
              </a:r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 = </a:t>
              </a:r>
              <a:r>
                <a:rPr lang="ru-RU" sz="2000" b="1" u="sng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6</a:t>
              </a:r>
            </a:p>
          </p:txBody>
        </p:sp>
        <p:sp>
          <p:nvSpPr>
            <p:cNvPr id="91179" name="Rectangle 43"/>
            <p:cNvSpPr>
              <a:spLocks noChangeArrowheads="1"/>
            </p:cNvSpPr>
            <p:nvPr/>
          </p:nvSpPr>
          <p:spPr bwMode="auto">
            <a:xfrm>
              <a:off x="4105" y="2886"/>
              <a:ext cx="2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CC0099"/>
                  </a:solidFill>
                  <a:latin typeface="Georgia" pitchFamily="18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91180" name="Line 44"/>
            <p:cNvSpPr>
              <a:spLocks noChangeShapeType="1"/>
            </p:cNvSpPr>
            <p:nvPr/>
          </p:nvSpPr>
          <p:spPr bwMode="auto">
            <a:xfrm>
              <a:off x="4150" y="2387"/>
              <a:ext cx="136" cy="0"/>
            </a:xfrm>
            <a:prstGeom prst="line">
              <a:avLst/>
            </a:prstGeom>
            <a:noFill/>
            <a:ln w="19050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81" name="Freeform 45"/>
            <p:cNvSpPr>
              <a:spLocks/>
            </p:cNvSpPr>
            <p:nvPr/>
          </p:nvSpPr>
          <p:spPr bwMode="auto">
            <a:xfrm>
              <a:off x="4167" y="2589"/>
              <a:ext cx="116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6" y="0"/>
                </a:cxn>
              </a:cxnLst>
              <a:rect l="0" t="0" r="r" b="b"/>
              <a:pathLst>
                <a:path w="116" h="1">
                  <a:moveTo>
                    <a:pt x="0" y="0"/>
                  </a:moveTo>
                  <a:lnTo>
                    <a:pt x="116" y="0"/>
                  </a:lnTo>
                </a:path>
              </a:pathLst>
            </a:custGeom>
            <a:noFill/>
            <a:ln w="19050" cap="flat" cmpd="sng">
              <a:solidFill>
                <a:srgbClr val="CC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91182" name="Freeform 46"/>
            <p:cNvSpPr>
              <a:spLocks/>
            </p:cNvSpPr>
            <p:nvPr/>
          </p:nvSpPr>
          <p:spPr bwMode="auto">
            <a:xfrm>
              <a:off x="4182" y="2780"/>
              <a:ext cx="116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6" y="0"/>
                </a:cxn>
              </a:cxnLst>
              <a:rect l="0" t="0" r="r" b="b"/>
              <a:pathLst>
                <a:path w="116" h="1">
                  <a:moveTo>
                    <a:pt x="0" y="1"/>
                  </a:moveTo>
                  <a:lnTo>
                    <a:pt x="116" y="0"/>
                  </a:lnTo>
                </a:path>
              </a:pathLst>
            </a:custGeom>
            <a:noFill/>
            <a:ln w="19050" cap="flat" cmpd="sng">
              <a:solidFill>
                <a:srgbClr val="CC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6372225" y="6018213"/>
            <a:ext cx="2200275" cy="839787"/>
            <a:chOff x="4014" y="3791"/>
            <a:chExt cx="1386" cy="529"/>
          </a:xfrm>
        </p:grpSpPr>
        <p:sp>
          <p:nvSpPr>
            <p:cNvPr id="91185" name="Rectangle 49"/>
            <p:cNvSpPr>
              <a:spLocks noChangeArrowheads="1"/>
            </p:cNvSpPr>
            <p:nvPr/>
          </p:nvSpPr>
          <p:spPr bwMode="auto">
            <a:xfrm>
              <a:off x="4014" y="3884"/>
              <a:ext cx="12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99"/>
                  </a:solidFill>
                  <a:latin typeface="Georgia" pitchFamily="18" charset="0"/>
                </a:rPr>
                <a:t>Ответ:</a:t>
              </a:r>
            </a:p>
          </p:txBody>
        </p:sp>
        <p:grpSp>
          <p:nvGrpSpPr>
            <p:cNvPr id="6" name="Group 50"/>
            <p:cNvGrpSpPr>
              <a:grpSpLocks/>
            </p:cNvGrpSpPr>
            <p:nvPr/>
          </p:nvGrpSpPr>
          <p:grpSpPr bwMode="auto">
            <a:xfrm>
              <a:off x="4876" y="3791"/>
              <a:ext cx="524" cy="529"/>
              <a:chOff x="5193" y="2956"/>
              <a:chExt cx="524" cy="529"/>
            </a:xfrm>
          </p:grpSpPr>
          <p:sp>
            <p:nvSpPr>
              <p:cNvPr id="91187" name="Rectangle 51"/>
              <p:cNvSpPr>
                <a:spLocks noChangeArrowheads="1"/>
              </p:cNvSpPr>
              <p:nvPr/>
            </p:nvSpPr>
            <p:spPr bwMode="auto">
              <a:xfrm>
                <a:off x="5193" y="2956"/>
                <a:ext cx="52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u="sng">
                    <a:solidFill>
                      <a:srgbClr val="000099"/>
                    </a:solidFill>
                    <a:latin typeface="Georgia" pitchFamily="18" charset="0"/>
                    <a:sym typeface="Symbol" pitchFamily="18" charset="2"/>
                  </a:rPr>
                  <a:t></a:t>
                </a:r>
                <a:r>
                  <a:rPr lang="ru-RU" sz="2800" b="1" u="sng">
                    <a:solidFill>
                      <a:srgbClr val="000099"/>
                    </a:solidFill>
                    <a:latin typeface="Georgia" pitchFamily="18" charset="0"/>
                  </a:rPr>
                  <a:t>42</a:t>
                </a:r>
              </a:p>
            </p:txBody>
          </p:sp>
          <p:sp>
            <p:nvSpPr>
              <p:cNvPr id="91188" name="Rectangle 52"/>
              <p:cNvSpPr>
                <a:spLocks noChangeArrowheads="1"/>
              </p:cNvSpPr>
              <p:nvPr/>
            </p:nvSpPr>
            <p:spPr bwMode="auto">
              <a:xfrm>
                <a:off x="5284" y="3158"/>
                <a:ext cx="26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000099"/>
                    </a:solidFill>
                    <a:latin typeface="Georgia" pitchFamily="18" charset="0"/>
                  </a:rPr>
                  <a:t>4</a:t>
                </a:r>
              </a:p>
            </p:txBody>
          </p:sp>
          <p:sp>
            <p:nvSpPr>
              <p:cNvPr id="91189" name="Line 53"/>
              <p:cNvSpPr>
                <a:spLocks noChangeShapeType="1"/>
              </p:cNvSpPr>
              <p:nvPr/>
            </p:nvSpPr>
            <p:spPr bwMode="auto">
              <a:xfrm>
                <a:off x="5375" y="2976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1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2" grpId="0" animBg="1"/>
      <p:bldP spid="91165" grpId="0" animBg="1"/>
      <p:bldP spid="91166" grpId="0" animBg="1"/>
      <p:bldP spid="91167" grpId="0"/>
      <p:bldP spid="91169" grpId="0"/>
    </p:bldLst>
  </p:timing>
</p:sld>
</file>

<file path=ppt/theme/theme1.xml><?xml version="1.0" encoding="utf-8"?>
<a:theme xmlns:a="http://schemas.openxmlformats.org/drawingml/2006/main" name="Разминка Теория">
  <a:themeElements>
    <a:clrScheme name="Разминка Теор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зминка Теори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зминка Теор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минка Теор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минка Теор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103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Разминка Теория</vt:lpstr>
      <vt:lpstr>Слайд 1</vt:lpstr>
    </vt:vector>
  </TitlesOfParts>
  <Company>LV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</dc:title>
  <dc:subject>Подготовка к ЕГЭ</dc:subject>
  <dc:creator>Малая Е.В.</dc:creator>
  <dc:description/>
  <cp:lastModifiedBy>Windows User</cp:lastModifiedBy>
  <cp:revision>64</cp:revision>
  <dcterms:created xsi:type="dcterms:W3CDTF">2009-10-12T13:14:14Z</dcterms:created>
  <dcterms:modified xsi:type="dcterms:W3CDTF">2014-04-29T08:56:07Z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геометрия</vt:lpwstr>
  </property>
  <property fmtid="{D5CDD505-2E9C-101B-9397-08002B2CF9AE}" pid="3" name="SlideDescription">
    <vt:lpwstr/>
  </property>
</Properties>
</file>