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5" d="100"/>
          <a:sy n="65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9" y="1500174"/>
            <a:ext cx="8786318" cy="2800767"/>
          </a:xfrm>
          <a:prstGeom prst="rect">
            <a:avLst/>
          </a:prstGeom>
          <a:noFill/>
          <a:ln>
            <a:noFill/>
          </a:ln>
          <a:effectLst>
            <a:outerShdw blurRad="254000" dist="584200" dir="5400000" sx="68000" sy="68000" algn="ctr" rotWithShape="0">
              <a:srgbClr val="000000">
                <a:alpha val="53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  <a:bevelB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i="1" dirty="0" smtClean="0">
                <a:ln>
                  <a:solidFill>
                    <a:schemeClr val="tx1">
                      <a:alpha val="86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88900" dir="5400000" algn="ctr" rotWithShape="0">
                    <a:schemeClr val="tx1">
                      <a:alpha val="57000"/>
                    </a:schemeClr>
                  </a:outerShdw>
                </a:effectLst>
              </a:rPr>
              <a:t>Все о дождевом черве</a:t>
            </a:r>
            <a:endParaRPr lang="ru-RU" sz="8800" b="1" cap="none" spc="0" dirty="0">
              <a:ln>
                <a:solidFill>
                  <a:schemeClr val="tx1">
                    <a:alpha val="86000"/>
                  </a:schemeClr>
                </a:solidFill>
              </a:ln>
              <a:solidFill>
                <a:srgbClr val="FF0000"/>
              </a:solidFill>
              <a:effectLst>
                <a:outerShdw blurRad="50800" dist="88900" dir="5400000" algn="ctr" rotWithShape="0">
                  <a:schemeClr val="tx1">
                    <a:alpha val="57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5" y="142853"/>
            <a:ext cx="878687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В данном проекте мы попробуем рассмотреть такое выдающееся животное как дождевой червь с разных сторон. Начиная с особенностей его строения и заканчивая его значением как для </a:t>
            </a:r>
            <a:r>
              <a:rPr lang="ru-RU" sz="4800" dirty="0" smtClean="0"/>
              <a:t>природы, так </a:t>
            </a:r>
            <a:r>
              <a:rPr lang="ru-RU" sz="4800" dirty="0" smtClean="0"/>
              <a:t>и для человека.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1071546"/>
            <a:ext cx="5040560" cy="278950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Дождевой червь это типичный представитель кольчатых червей, названных так потому, что его тело перетяжками – кольцами разделено на множество сегментов. Между сегментами находятся волоски – щетинки имеющие направление от головного конца червя к хвостовому. Они помогают ему передвигаться в почве. Отличить где у червя голова, а где хвост очень просто. Хвостовой острый, а головной конец у него тупой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1026" name="Picture 2" descr="C:\Users\Иномарка\Desktop\Screensho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6877220" cy="21602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alpha val="72000"/>
              </a:schemeClr>
            </a:outerShdw>
          </a:effectLst>
          <a:scene3d>
            <a:camera prst="orthographicFront"/>
            <a:lightRig rig="threePt" dir="t"/>
          </a:scene3d>
          <a:sp3d>
            <a:bevelT w="146050" h="139700"/>
            <a:bevelB/>
          </a:sp3d>
        </p:spPr>
      </p:pic>
      <p:pic>
        <p:nvPicPr>
          <p:cNvPr id="1027" name="Picture 3" descr="C:\Users\Иномарка\Desktop\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392356" cy="2920455"/>
          </a:xfrm>
          <a:prstGeom prst="rect">
            <a:avLst/>
          </a:prstGeom>
          <a:noFill/>
          <a:effectLst>
            <a:outerShdw blurRad="304800" dist="50800" dir="5400000" algn="ctr" rotWithShape="0">
              <a:schemeClr val="bg1">
                <a:lumMod val="85000"/>
                <a:alpha val="7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184150" h="184150"/>
            <a:bevelB w="184150" h="184150"/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0"/>
            <a:ext cx="6715172" cy="1200329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Внешнее строение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928670"/>
            <a:ext cx="3857652" cy="3357586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Monotype Corsiva" pitchFamily="66" charset="0"/>
              </a:rPr>
              <a:t>Мускулатура червя состоит из двух групп мышц – кольцевых (уменьшают при сокращении тело в диаметре) и находящихся под ними продольных (укорачивают тело).</a:t>
            </a:r>
          </a:p>
          <a:p>
            <a:r>
              <a:rPr lang="ru-RU" sz="1700" dirty="0" smtClean="0">
                <a:latin typeface="Monotype Corsiva" pitchFamily="66" charset="0"/>
              </a:rPr>
              <a:t>При передвижении в мягком грунте червь просто поглощает почву и пропускает ее через себя таким образом прокапывая себе ход. Если же на пути попадается камень или почва твердая. Тогда червь уменьшает диаметр переднего конца тела, и как бы подлезает под препятствие, затем происходит утолщение и червь проходит под </a:t>
            </a:r>
            <a:r>
              <a:rPr lang="ru-RU" sz="1800" dirty="0" smtClean="0">
                <a:latin typeface="Monotype Corsiva" pitchFamily="66" charset="0"/>
              </a:rPr>
              <a:t>мешающим ему объектом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2050" name="Picture 2" descr="C:\Users\Иномарка\Desktop\Screensho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6682956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051" name="Picture 3" descr="C:\Users\Иномарка\Desktop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788024" cy="2818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Мускулатура и передвижение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7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87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14356"/>
            <a:ext cx="8786874" cy="21431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700" dirty="0" smtClean="0">
                <a:latin typeface="Monotype Corsiva" pitchFamily="66" charset="0"/>
              </a:rPr>
              <a:t> Кровеносная система дождевого червя замкнутая, то есть кровь циркулирует исключительно по сосудам не выливаясь в полость тела. Состоит из спинного кровеносного сосуда и брюшного, соединенных друг с другом поперечными сосудами. Как такового сердца естественно у червя нет. Его функцию выполняют 5 первых поперечных сосудов называемых «сердца». Сокращение стенок которых и создает ток крови.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latin typeface="Monotype Corsiva" pitchFamily="66" charset="0"/>
              </a:rPr>
              <a:t> Нервная система представлена ганглиями – нервными узлами . Основную функцию выполняют надглоточный и </a:t>
            </a:r>
            <a:r>
              <a:rPr lang="ru-RU" sz="1700" dirty="0" err="1" smtClean="0">
                <a:latin typeface="Monotype Corsiva" pitchFamily="66" charset="0"/>
              </a:rPr>
              <a:t>подглоточный</a:t>
            </a:r>
            <a:r>
              <a:rPr lang="ru-RU" sz="1700" dirty="0" smtClean="0">
                <a:latin typeface="Monotype Corsiva" pitchFamily="66" charset="0"/>
              </a:rPr>
              <a:t> ганглии соединенные друг с другом окологлоточным нервным кольцом. Так же в каждом сегменте тела расположено по ганглию, соединенных в брюшную нервную цепочку</a:t>
            </a:r>
            <a:endParaRPr lang="ru-RU" sz="1700" dirty="0">
              <a:latin typeface="Monotype Corsiva" pitchFamily="66" charset="0"/>
            </a:endParaRPr>
          </a:p>
        </p:txBody>
      </p:sp>
      <p:pic>
        <p:nvPicPr>
          <p:cNvPr id="3077" name="Picture 5" descr="C:\Users\Иномарка\Desktop\Screensho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6624736" cy="1761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078" name="Picture 6" descr="C:\Users\Иномарка\Desktop\Screenshot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929198"/>
            <a:ext cx="6172200" cy="1733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858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Кровеносная </a:t>
            </a:r>
            <a:r>
              <a:rPr lang="ru-RU" sz="4800" dirty="0" smtClean="0">
                <a:latin typeface="Monotype Corsiva" pitchFamily="66" charset="0"/>
              </a:rPr>
              <a:t>и нервная </a:t>
            </a:r>
            <a:r>
              <a:rPr lang="ru-RU" sz="4800" dirty="0" smtClean="0">
                <a:latin typeface="Monotype Corsiva" pitchFamily="66" charset="0"/>
              </a:rPr>
              <a:t>системы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7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642918"/>
            <a:ext cx="8786874" cy="221001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Monotype Corsiva" pitchFamily="66" charset="0"/>
              </a:rPr>
              <a:t> Пищеварительная система начинается ротовым отверстием, затем пища проходя глотку и пищевод попадает в зоб – расширение пищевода перед желудком и там накапливается. Потом уже попадает в желудок где перетирается находящимися там мелкими камешками и начинает переваривание. Основное пищеварение происходит в кишечнике. Остатки не переваренной пищи  удаляются из тела через анальное отверстие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Monotype Corsiva" pitchFamily="66" charset="0"/>
              </a:rPr>
              <a:t> Выделительная система червя устроена довольно просто. В каждом сегменте тела на брюшной стороне тела находятся две изогнутые трубочки – метанефридии. В которые поступает жидкость из полости тела, в них она фильтруется и не нужные продукты выводятся из организма.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098" name="Picture 2" descr="C:\Users\Иномарка\Desktop\Screensho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5531531" cy="1512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099" name="Picture 3" descr="C:\Users\Иномарка\Desktop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214950"/>
            <a:ext cx="5670798" cy="1453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effectLst>
            <a:outerShdw blurRad="215900" dir="5400000" algn="ctr" rotWithShape="0">
              <a:srgbClr val="92D05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Пищеварительная и выделительная системы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77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9144000" cy="150019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Дождевой червь – гермафродит. То есть он имеет и мужские  половые органы – семенники и женские – яичники. Однако для размножения им все же необходим партнер. Два червя встречаясь соприкасаются передними концами тела, трутся друг об друга, тем самым обмениваясь семенной жидкостью. Затем из пояска начинает выделяться слизь в которой содержатся яйца. После чего он соскальзывает и  образуется кокон.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122" name="Picture 2" descr="C:\Users\Иномарка\Desktop\Screenshot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653136"/>
            <a:ext cx="7488832" cy="1918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123" name="Picture 3" descr="C:\Users\Иномарка\Desktop\Screenshot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71744"/>
            <a:ext cx="3024336" cy="19061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124" name="Picture 4" descr="C:\Users\Иномарка\Desktop\Screenshot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00306"/>
            <a:ext cx="2973909" cy="1987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>
            <a:outerShdw dist="50800" sx="1000" sy="1000" algn="ctr" rotWithShape="0">
              <a:srgbClr val="92D05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Половая система и размножение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31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81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00108"/>
            <a:ext cx="4000528" cy="564360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Значение дождевого червя поистине огромно.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Monotype Corsiva" pitchFamily="66" charset="0"/>
              </a:rPr>
              <a:t> Корм для различных птиц и почвенных млекопитающих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Monotype Corsiva" pitchFamily="66" charset="0"/>
              </a:rPr>
              <a:t> Рыхлят почву, тем самым облегчение в нее кислорода и воды к корням растений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Monotype Corsiva" pitchFamily="66" charset="0"/>
              </a:rPr>
              <a:t>Пропуская через себя землю способствуют обогащению почвы питательными веществами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Monotype Corsiva" pitchFamily="66" charset="0"/>
              </a:rPr>
              <a:t> Обеззараживают почву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Monotype Corsiva" pitchFamily="66" charset="0"/>
              </a:rPr>
              <a:t>Человек использует как прекрасную наживку в рыбной ловле и так же активно колонизирует на полях для увеличения объема урожая 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6146" name="Picture 2" descr="C:\Users\Иномарка\Desktop\Screensho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403037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148" name="Picture 4" descr="C:\Users\Иномарка\Desktop\Screenshot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4389068" cy="26139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0" name="Прямоугольник 9"/>
          <p:cNvSpPr/>
          <p:nvPr/>
        </p:nvSpPr>
        <p:spPr>
          <a:xfrm>
            <a:off x="1928794" y="1"/>
            <a:ext cx="3353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Значение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530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Иномарка</dc:creator>
  <cp:lastModifiedBy>1</cp:lastModifiedBy>
  <cp:revision>30</cp:revision>
  <dcterms:created xsi:type="dcterms:W3CDTF">2017-12-08T12:16:44Z</dcterms:created>
  <dcterms:modified xsi:type="dcterms:W3CDTF">2017-12-08T16:28:23Z</dcterms:modified>
</cp:coreProperties>
</file>