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7AB73-88DB-444A-8AC7-54BBDD2ABB92}" type="datetimeFigureOut">
              <a:rPr lang="ru-RU" smtClean="0"/>
              <a:t>01.02.2015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BBCE7B1-CAA0-484E-B380-0EE536298B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7AB73-88DB-444A-8AC7-54BBDD2ABB92}" type="datetimeFigureOut">
              <a:rPr lang="ru-RU" smtClean="0"/>
              <a:t>01.02.2015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CE7B1-CAA0-484E-B380-0EE536298B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7AB73-88DB-444A-8AC7-54BBDD2ABB92}" type="datetimeFigureOut">
              <a:rPr lang="ru-RU" smtClean="0"/>
              <a:t>01.02.2015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CE7B1-CAA0-484E-B380-0EE536298B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7AB73-88DB-444A-8AC7-54BBDD2ABB92}" type="datetimeFigureOut">
              <a:rPr lang="ru-RU" smtClean="0"/>
              <a:t>01.02.2015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BBCE7B1-CAA0-484E-B380-0EE536298B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7AB73-88DB-444A-8AC7-54BBDD2ABB92}" type="datetimeFigureOut">
              <a:rPr lang="ru-RU" smtClean="0"/>
              <a:t>01.02.2015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CE7B1-CAA0-484E-B380-0EE536298B1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7AB73-88DB-444A-8AC7-54BBDD2ABB92}" type="datetimeFigureOut">
              <a:rPr lang="ru-RU" smtClean="0"/>
              <a:t>01.02.2015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CE7B1-CAA0-484E-B380-0EE536298B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7AB73-88DB-444A-8AC7-54BBDD2ABB92}" type="datetimeFigureOut">
              <a:rPr lang="ru-RU" smtClean="0"/>
              <a:t>01.02.2015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BBCE7B1-CAA0-484E-B380-0EE536298B1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7AB73-88DB-444A-8AC7-54BBDD2ABB92}" type="datetimeFigureOut">
              <a:rPr lang="ru-RU" smtClean="0"/>
              <a:t>01.02.2015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CE7B1-CAA0-484E-B380-0EE536298B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7AB73-88DB-444A-8AC7-54BBDD2ABB92}" type="datetimeFigureOut">
              <a:rPr lang="ru-RU" smtClean="0"/>
              <a:t>01.02.2015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CE7B1-CAA0-484E-B380-0EE536298B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7AB73-88DB-444A-8AC7-54BBDD2ABB92}" type="datetimeFigureOut">
              <a:rPr lang="ru-RU" smtClean="0"/>
              <a:t>01.02.2015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CE7B1-CAA0-484E-B380-0EE536298B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7AB73-88DB-444A-8AC7-54BBDD2ABB92}" type="datetimeFigureOut">
              <a:rPr lang="ru-RU" smtClean="0"/>
              <a:t>01.02.2015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CE7B1-CAA0-484E-B380-0EE536298B13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7B7AB73-88DB-444A-8AC7-54BBDD2ABB92}" type="datetimeFigureOut">
              <a:rPr lang="ru-RU" smtClean="0"/>
              <a:t>01.02.2015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BBCE7B1-CAA0-484E-B380-0EE536298B1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6012160" cy="68579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1500" dirty="0" err="1"/>
              <a:t>Ортонектиды</a:t>
            </a:r>
            <a:endParaRPr lang="ru-RU" sz="1500" dirty="0"/>
          </a:p>
          <a:p>
            <a:pPr marL="0" indent="0">
              <a:buNone/>
            </a:pPr>
            <a:r>
              <a:rPr lang="ru-RU" sz="1500" dirty="0" err="1"/>
              <a:t>Rhopalura</a:t>
            </a:r>
            <a:r>
              <a:rPr lang="ru-RU" sz="1500" dirty="0"/>
              <a:t> </a:t>
            </a:r>
            <a:r>
              <a:rPr lang="ru-RU" sz="1500" dirty="0" err="1"/>
              <a:t>guardi</a:t>
            </a:r>
            <a:endParaRPr lang="ru-RU" sz="1500" dirty="0"/>
          </a:p>
          <a:p>
            <a:pPr marL="0" indent="0">
              <a:buNone/>
            </a:pPr>
            <a:r>
              <a:rPr lang="ru-RU" sz="1500" dirty="0" err="1"/>
              <a:t>Ортонектиды</a:t>
            </a:r>
            <a:r>
              <a:rPr lang="ru-RU" sz="1500" dirty="0"/>
              <a:t> (</a:t>
            </a:r>
            <a:r>
              <a:rPr lang="ru-RU" sz="1500" dirty="0" err="1"/>
              <a:t>Orthonectida</a:t>
            </a:r>
            <a:r>
              <a:rPr lang="ru-RU" sz="1500" dirty="0"/>
              <a:t>) — тип многоклеточных животных, который ранее вместе с типом </a:t>
            </a:r>
            <a:r>
              <a:rPr lang="ru-RU" sz="1500" dirty="0" err="1"/>
              <a:t>дициемиды</a:t>
            </a:r>
            <a:r>
              <a:rPr lang="ru-RU" sz="1500" dirty="0"/>
              <a:t> (</a:t>
            </a:r>
            <a:r>
              <a:rPr lang="ru-RU" sz="1500" dirty="0" err="1"/>
              <a:t>Dicyemida</a:t>
            </a:r>
            <a:r>
              <a:rPr lang="ru-RU" sz="1500" dirty="0"/>
              <a:t>) объединяли в тип </a:t>
            </a:r>
            <a:r>
              <a:rPr lang="ru-RU" sz="1500" dirty="0" err="1"/>
              <a:t>мезозои</a:t>
            </a:r>
            <a:r>
              <a:rPr lang="ru-RU" sz="1500" dirty="0"/>
              <a:t> (</a:t>
            </a:r>
            <a:r>
              <a:rPr lang="ru-RU" sz="1500" dirty="0" err="1"/>
              <a:t>Mesozoa</a:t>
            </a:r>
            <a:r>
              <a:rPr lang="ru-RU" sz="1500" dirty="0"/>
              <a:t>). </a:t>
            </a:r>
            <a:r>
              <a:rPr lang="ru-RU" sz="1500" dirty="0" err="1"/>
              <a:t>Мезозоев</a:t>
            </a:r>
            <a:r>
              <a:rPr lang="ru-RU" sz="1500" dirty="0"/>
              <a:t> считали примитивной группой, промежуточной между одноклеточными и многоклеточными. Сейчас, однако, можно считать доказанным, что </a:t>
            </a:r>
            <a:r>
              <a:rPr lang="ru-RU" sz="1500" dirty="0" err="1"/>
              <a:t>мезозои</a:t>
            </a:r>
            <a:r>
              <a:rPr lang="ru-RU" sz="1500" dirty="0"/>
              <a:t> — вторично упрощенные двустороннесимметричные животные, а </a:t>
            </a:r>
            <a:r>
              <a:rPr lang="ru-RU" sz="1500" dirty="0" err="1"/>
              <a:t>ортонектиды</a:t>
            </a:r>
            <a:r>
              <a:rPr lang="ru-RU" sz="1500" dirty="0"/>
              <a:t> и </a:t>
            </a:r>
            <a:r>
              <a:rPr lang="ru-RU" sz="1500" dirty="0" err="1"/>
              <a:t>дициемиды</a:t>
            </a:r>
            <a:r>
              <a:rPr lang="ru-RU" sz="1500" dirty="0"/>
              <a:t> имеют независимое происхождение и не составляют </a:t>
            </a:r>
            <a:r>
              <a:rPr lang="ru-RU" sz="1500" dirty="0" err="1"/>
              <a:t>монофилетического</a:t>
            </a:r>
            <a:r>
              <a:rPr lang="ru-RU" sz="1500" dirty="0"/>
              <a:t> таксона.</a:t>
            </a:r>
          </a:p>
          <a:p>
            <a:pPr marL="0" indent="0">
              <a:buNone/>
            </a:pPr>
            <a:endParaRPr lang="ru-RU" sz="1500" dirty="0"/>
          </a:p>
          <a:p>
            <a:pPr marL="0" indent="0">
              <a:buNone/>
            </a:pPr>
            <a:r>
              <a:rPr lang="ru-RU" sz="1500" dirty="0"/>
              <a:t>Название «</a:t>
            </a:r>
            <a:r>
              <a:rPr lang="ru-RU" sz="1500" dirty="0" err="1"/>
              <a:t>ортонектиды</a:t>
            </a:r>
            <a:r>
              <a:rPr lang="ru-RU" sz="1500" dirty="0"/>
              <a:t>» в переводе означает «плавающие по прямой» и отражает ранние наблюдения, согласно которым </a:t>
            </a:r>
            <a:r>
              <a:rPr lang="ru-RU" sz="1500" dirty="0" err="1"/>
              <a:t>ортонектиды</a:t>
            </a:r>
            <a:r>
              <a:rPr lang="ru-RU" sz="1500" dirty="0"/>
              <a:t> плавают, не вращаясь вокруг продольной оси, как это свойственно большинству мелких организмов, плавающих с помощью ресничек. Согласно более поздним наблюдениям, на самом деле </a:t>
            </a:r>
            <a:r>
              <a:rPr lang="ru-RU" sz="1500" dirty="0" err="1"/>
              <a:t>ортонектиды</a:t>
            </a:r>
            <a:r>
              <a:rPr lang="ru-RU" sz="1500" dirty="0"/>
              <a:t> вращаются вокруг продольной оси тела против часовой стрелки.</a:t>
            </a:r>
          </a:p>
          <a:p>
            <a:pPr marL="0" indent="0">
              <a:buNone/>
            </a:pPr>
            <a:endParaRPr lang="ru-RU" sz="1500" dirty="0"/>
          </a:p>
          <a:p>
            <a:pPr marL="0" indent="0">
              <a:buNone/>
            </a:pPr>
            <a:r>
              <a:rPr lang="ru-RU" sz="1500" dirty="0" err="1"/>
              <a:t>Ортонектиды</a:t>
            </a:r>
            <a:r>
              <a:rPr lang="ru-RU" sz="1500" dirty="0"/>
              <a:t> — эндопаразиты морских беспозвоночных. В число их хозяев входят ресничные черви, немертины, полихеты, </a:t>
            </a:r>
            <a:r>
              <a:rPr lang="ru-RU" sz="1500" dirty="0" err="1"/>
              <a:t>офиуры</a:t>
            </a:r>
            <a:r>
              <a:rPr lang="ru-RU" sz="1500" dirty="0"/>
              <a:t>, асцидии, двустворчатые моллюски и брюхоногие моллюски).</a:t>
            </a:r>
          </a:p>
          <a:p>
            <a:pPr marL="0" indent="0">
              <a:buNone/>
            </a:pPr>
            <a:endParaRPr lang="ru-RU" sz="1500" dirty="0"/>
          </a:p>
          <a:p>
            <a:pPr marL="0" indent="0">
              <a:buNone/>
            </a:pPr>
            <a:r>
              <a:rPr lang="ru-RU" sz="1500" dirty="0"/>
              <a:t>В жизненном цикле </a:t>
            </a:r>
            <a:r>
              <a:rPr lang="ru-RU" sz="1500" dirty="0" err="1"/>
              <a:t>ортонектид</a:t>
            </a:r>
            <a:r>
              <a:rPr lang="ru-RU" sz="1500" dirty="0"/>
              <a:t> сменяются два поколения — паразитическое бесполое поколение и свободноживущее половое поколение. Половое поколение обычно представлено самками и самцами, лишь некоторым видам свойствен гермафродитизм. У раздельнополых видов выражен половой диморфизм.</a:t>
            </a:r>
          </a:p>
        </p:txBody>
      </p:sp>
      <p:pic>
        <p:nvPicPr>
          <p:cNvPr id="1026" name="Picture 2" descr="http://www.filin.vn.ua/images/filin_images/invertebrata/orthonetid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668094"/>
            <a:ext cx="3163951" cy="3617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02377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</TotalTime>
  <Words>191</Words>
  <Application>Microsoft Office PowerPoint</Application>
  <PresentationFormat>Экран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Трек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Дождевой червь</dc:title>
  <dc:creator>Шаман.</dc:creator>
  <cp:lastModifiedBy>Шаман.</cp:lastModifiedBy>
  <cp:revision>3</cp:revision>
  <dcterms:created xsi:type="dcterms:W3CDTF">2015-02-01T11:17:00Z</dcterms:created>
  <dcterms:modified xsi:type="dcterms:W3CDTF">2015-02-01T11:52:36Z</dcterms:modified>
</cp:coreProperties>
</file>