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1pPr>
    <a:lvl2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2pPr>
    <a:lvl3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3pPr>
    <a:lvl4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4pPr>
    <a:lvl5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5pPr>
    <a:lvl6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6pPr>
    <a:lvl7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7pPr>
    <a:lvl8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8pPr>
    <a:lvl9pPr algn="ctr" defTabSz="457200">
      <a:defRPr sz="4200">
        <a:solidFill>
          <a:srgbClr val="BC00FF"/>
        </a:solidFill>
        <a:latin typeface="Marker Felt"/>
        <a:ea typeface="Marker Felt"/>
        <a:cs typeface="Marker Felt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Marker Felt"/>
          <a:ea typeface="Marker Felt"/>
          <a:cs typeface="Marker Felt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3F4"/>
          </a:solidFill>
        </a:fill>
      </a:tcStyle>
    </a:wholeTbl>
    <a:band2H>
      <a:tcTxStyle b="def" i="def"/>
      <a:tcStyle>
        <a:tcBdr/>
        <a:fill>
          <a:solidFill>
            <a:srgbClr val="EBF2FA"/>
          </a:solidFill>
        </a:fill>
      </a:tcStyle>
    </a:band2H>
    <a:firstCol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B0E2"/>
          </a:solidFill>
        </a:fill>
      </a:tcStyle>
    </a:firstCol>
    <a:la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B0E2"/>
          </a:solidFill>
        </a:fill>
      </a:tcStyle>
    </a:lastRow>
    <a:fir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1B0E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Marker Felt"/>
          <a:ea typeface="Marker Felt"/>
          <a:cs typeface="Marker Felt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4D7"/>
          </a:solidFill>
        </a:fill>
      </a:tcStyle>
    </a:wholeTbl>
    <a:band2H>
      <a:tcTxStyle b="def" i="def"/>
      <a:tcStyle>
        <a:tcBdr/>
        <a:fill>
          <a:solidFill>
            <a:srgbClr val="FFF9EC"/>
          </a:solidFill>
        </a:fill>
      </a:tcStyle>
    </a:band2H>
    <a:firstCol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181"/>
          </a:solidFill>
        </a:fill>
      </a:tcStyle>
    </a:firstCol>
    <a:la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181"/>
          </a:solidFill>
        </a:fill>
      </a:tcStyle>
    </a:lastRow>
    <a:fir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181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Marker Felt"/>
          <a:ea typeface="Marker Felt"/>
          <a:cs typeface="Marker Felt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E2F9"/>
          </a:solidFill>
        </a:fill>
      </a:tcStyle>
    </a:wholeTbl>
    <a:band2H>
      <a:tcTxStyle b="def" i="def"/>
      <a:tcStyle>
        <a:tcBdr/>
        <a:fill>
          <a:solidFill>
            <a:srgbClr val="F7F1FC"/>
          </a:solidFill>
        </a:fill>
      </a:tcStyle>
    </a:band2H>
    <a:firstCol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ABEF"/>
          </a:solidFill>
        </a:fill>
      </a:tcStyle>
    </a:firstCol>
    <a:la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ABEF"/>
          </a:solidFill>
        </a:fill>
      </a:tcStyle>
    </a:lastRow>
    <a:fir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ABE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Marker Felt"/>
          <a:ea typeface="Marker Felt"/>
          <a:cs typeface="Marker Felt"/>
        </a:font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6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B0E2"/>
          </a:solidFill>
        </a:fill>
      </a:tcStyle>
    </a:firstCol>
    <a:lastRow>
      <a:tcTxStyle b="on" i="on">
        <a:font>
          <a:latin typeface="Marker Felt"/>
          <a:ea typeface="Marker Felt"/>
          <a:cs typeface="Marker Felt"/>
        </a:font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C00FF"/>
              </a:solidFill>
              <a:prstDash val="solid"/>
              <a:bevel/>
            </a:ln>
          </a:top>
          <a:bottom>
            <a:ln w="254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C00FF"/>
              </a:solidFill>
              <a:prstDash val="solid"/>
              <a:bevel/>
            </a:ln>
          </a:top>
          <a:bottom>
            <a:ln w="254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B0E2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Marker Felt"/>
          <a:ea typeface="Marker Felt"/>
          <a:cs typeface="Marker Felt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CAFF"/>
          </a:solidFill>
        </a:fill>
      </a:tcStyle>
    </a:wholeTbl>
    <a:band2H>
      <a:tcTxStyle b="def" i="def"/>
      <a:tcStyle>
        <a:tcBdr/>
        <a:fill>
          <a:solidFill>
            <a:srgbClr val="F3E6FF"/>
          </a:solidFill>
        </a:fill>
      </a:tcStyle>
    </a:band2H>
    <a:firstCol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C00FF"/>
          </a:solidFill>
        </a:fill>
      </a:tcStyle>
    </a:firstCol>
    <a:la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C00FF"/>
          </a:solidFill>
        </a:fill>
      </a:tcStyle>
    </a:lastRow>
    <a:fir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C00FF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77800"/>
            <a:ext cx="10464800" cy="497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18300"/>
            <a:ext cx="10642600" cy="1663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1371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-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0"/>
            <a:ext cx="5994400" cy="47244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270000" y="30641"/>
            <a:ext cx="10464800" cy="288511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158044"/>
            <a:ext cx="10464800" cy="263031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788355"/>
            <a:ext cx="5270500" cy="641209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199571"/>
            <a:ext cx="10464800" cy="254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46828"/>
            <a:ext cx="10464800" cy="578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Уровень текста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1pPr>
      <a:lvl2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2pPr>
      <a:lvl3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3pPr>
      <a:lvl4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4pPr>
      <a:lvl5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5pPr>
      <a:lvl6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6pPr>
      <a:lvl7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7pPr>
      <a:lvl8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8pPr>
      <a:lvl9pPr algn="ctr" defTabSz="457200">
        <a:defRPr sz="72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Marker Felt"/>
          <a:ea typeface="Marker Felt"/>
          <a:cs typeface="Marker Felt"/>
          <a:sym typeface="Marker Felt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71FA6A"/>
                </a:solidFill>
              </a:rPr>
              <a:t>Планеты</a:t>
            </a:r>
            <a:r>
              <a:rPr sz="7200">
                <a:solidFill>
                  <a:srgbClr val="FFFFFF"/>
                </a:solidFill>
              </a:rPr>
              <a:t> </a:t>
            </a:r>
            <a:r>
              <a:rPr sz="7200">
                <a:solidFill>
                  <a:srgbClr val="FFE46E"/>
                </a:solidFill>
              </a:rPr>
              <a:t>Солнечной</a:t>
            </a:r>
            <a:r>
              <a:rPr sz="7200">
                <a:solidFill>
                  <a:srgbClr val="FFFFFF"/>
                </a:solidFill>
              </a:rPr>
              <a:t> </a:t>
            </a:r>
            <a:r>
              <a:rPr sz="7200">
                <a:solidFill>
                  <a:srgbClr val="FF8FEA"/>
                </a:solidFill>
              </a:rPr>
              <a:t>системы</a:t>
            </a:r>
            <a:r>
              <a:rPr sz="7200"/>
              <a:t>.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669751" y="5791200"/>
            <a:ext cx="11593290" cy="1663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A46AFF"/>
                </a:solidFill>
              </a:rPr>
              <a:t>Пр</a:t>
            </a:r>
            <a:r>
              <a:rPr sz="3800">
                <a:solidFill>
                  <a:srgbClr val="A46AFF"/>
                </a:solidFill>
              </a:rPr>
              <a:t>е</a:t>
            </a:r>
            <a:r>
              <a:rPr sz="3800">
                <a:solidFill>
                  <a:srgbClr val="A46AFF"/>
                </a:solidFill>
              </a:rPr>
              <a:t>зентацию  п</a:t>
            </a:r>
            <a:r>
              <a:rPr sz="3800">
                <a:solidFill>
                  <a:srgbClr val="A46AFF"/>
                </a:solidFill>
              </a:rPr>
              <a:t>одготовила: </a:t>
            </a:r>
            <a:r>
              <a:rPr sz="3800">
                <a:solidFill>
                  <a:srgbClr val="A46AFF"/>
                </a:solidFill>
              </a:rPr>
              <a:t> Малованова Анна 4А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70000" y="6362700"/>
            <a:ext cx="104648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502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502E"/>
                </a:solidFill>
              </a:rPr>
              <a:t>Презентацию приготовила Малованова Анна 4А</a:t>
            </a:r>
          </a:p>
        </p:txBody>
      </p:sp>
      <p:sp>
        <p:nvSpPr>
          <p:cNvPr id="61" name="Shape 61"/>
          <p:cNvSpPr/>
          <p:nvPr/>
        </p:nvSpPr>
        <p:spPr>
          <a:xfrm>
            <a:off x="1270000" y="4565649"/>
            <a:ext cx="104648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2400"/>
              </a:spcBef>
              <a:defRPr sz="4500">
                <a:solidFill>
                  <a:srgbClr val="FF82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82C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  <p:transition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1270000" y="635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E7E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E7ED"/>
                </a:solidFill>
              </a:rPr>
              <a:t>Солнечная система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977900" y="900112"/>
            <a:ext cx="10464800" cy="8351442"/>
          </a:xfrm>
          <a:prstGeom prst="rect">
            <a:avLst/>
          </a:prstGeom>
        </p:spPr>
        <p:txBody>
          <a:bodyPr/>
          <a:lstStyle/>
          <a:p>
            <a:pPr lvl="0" marL="1333500" indent="-13335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Солнечная система- планетная система</a:t>
            </a:r>
            <a:r>
              <a:rPr sz="4200">
                <a:solidFill>
                  <a:srgbClr val="FFFFFF"/>
                </a:solidFill>
              </a:rPr>
              <a:t>,</a:t>
            </a:r>
            <a:r>
              <a:rPr sz="4200">
                <a:solidFill>
                  <a:srgbClr val="FFFFFF"/>
                </a:solidFill>
              </a:rPr>
              <a:t> в которой все планеты вращаются вокруг звезды </a:t>
            </a:r>
            <a:r>
              <a:rPr sz="4200">
                <a:solidFill>
                  <a:srgbClr val="FFD246"/>
                </a:solidFill>
              </a:rPr>
              <a:t>Солнце</a:t>
            </a:r>
            <a:r>
              <a:rPr sz="4200">
                <a:solidFill>
                  <a:srgbClr val="FFD246"/>
                </a:solidFill>
              </a:rPr>
              <a:t>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270000" y="635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E7E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E7ED"/>
                </a:solidFill>
              </a:rPr>
              <a:t>Солнечная система</a:t>
            </a:r>
          </a:p>
        </p:txBody>
      </p:sp>
      <p:pic>
        <p:nvPicPr>
          <p:cNvPr id="40" name="Без названия 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182" y="1826892"/>
            <a:ext cx="10464801" cy="790981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body" idx="1"/>
          </p:nvPr>
        </p:nvSpPr>
        <p:spPr>
          <a:xfrm>
            <a:off x="703758" y="900112"/>
            <a:ext cx="10738942" cy="129331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Что такое </a:t>
            </a:r>
            <a:r>
              <a:rPr sz="7200">
                <a:solidFill>
                  <a:srgbClr val="57FA7A"/>
                </a:solidFill>
              </a:rPr>
              <a:t>планета</a:t>
            </a:r>
            <a:r>
              <a:rPr sz="72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1301750" indent="-1301750">
              <a:buBlip>
                <a:blip r:embed="rId2"/>
              </a:buBlip>
              <a:defRPr sz="4100">
                <a:solidFill>
                  <a:srgbClr val="60CC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60CC5E"/>
                </a:solidFill>
              </a:rPr>
              <a:t>Планета - небесное тело, которое вращается вокруг ближайшей звезды (или её части).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 </a:t>
            </a:r>
            <a:r>
              <a:rPr sz="7200">
                <a:solidFill>
                  <a:srgbClr val="57FA7A"/>
                </a:solidFill>
              </a:rPr>
              <a:t>планета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1270000" y="293489"/>
            <a:ext cx="10464800" cy="160069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</a:p>
        </p:txBody>
      </p:sp>
      <p:pic>
        <p:nvPicPr>
          <p:cNvPr id="48" name="www.PicsDesktop.com_49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7574" y="1916366"/>
            <a:ext cx="9596570" cy="7197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Что такое </a:t>
            </a:r>
            <a:r>
              <a:rPr sz="7200">
                <a:solidFill>
                  <a:srgbClr val="FFDD11"/>
                </a:solidFill>
              </a:rPr>
              <a:t>звезда</a:t>
            </a:r>
            <a:r>
              <a:rPr sz="72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409700" y="2476500"/>
            <a:ext cx="10464800" cy="5740400"/>
          </a:xfrm>
          <a:prstGeom prst="rect">
            <a:avLst/>
          </a:prstGeom>
        </p:spPr>
        <p:txBody>
          <a:bodyPr/>
          <a:lstStyle/>
          <a:p>
            <a:pPr lvl="0" marL="1143000" indent="-1143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DDD33"/>
                </a:solidFill>
              </a:rPr>
              <a:t>Звезда- газовое небесное тело</a:t>
            </a:r>
            <a:r>
              <a:rPr sz="3600">
                <a:solidFill>
                  <a:srgbClr val="FDDD33"/>
                </a:solidFill>
              </a:rPr>
              <a:t>,</a:t>
            </a:r>
            <a:r>
              <a:rPr sz="3600">
                <a:solidFill>
                  <a:srgbClr val="FDDD33"/>
                </a:solidFill>
              </a:rPr>
              <a:t> которое излучает свет.  Также имеет высокую температуру на поверхности.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3643863" y="495691"/>
            <a:ext cx="5717075" cy="15032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 </a:t>
            </a:r>
            <a:r>
              <a:rPr sz="7200">
                <a:solidFill>
                  <a:srgbClr val="FFDD11"/>
                </a:solidFill>
              </a:rPr>
              <a:t>звезда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972734" y="473444"/>
            <a:ext cx="10464801" cy="36821"/>
          </a:xfrm>
          <a:prstGeom prst="rect">
            <a:avLst/>
          </a:prstGeom>
        </p:spPr>
        <p:txBody>
          <a:bodyPr/>
          <a:lstStyle/>
          <a:p>
            <a:pPr lvl="0" marL="228600" indent="-228600" defTabSz="182880">
              <a:spcBef>
                <a:spcPts val="1400"/>
              </a:spcBef>
              <a:buBlip>
                <a:blip r:embed="rId2"/>
              </a:buBlip>
              <a:defRPr sz="720">
                <a:solidFill>
                  <a:srgbClr val="FDDD33"/>
                </a:solidFill>
              </a:defRPr>
            </a:pPr>
          </a:p>
        </p:txBody>
      </p:sp>
      <p:pic>
        <p:nvPicPr>
          <p:cNvPr id="55" name="space-wallpaper-1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170" y="1730346"/>
            <a:ext cx="12464460" cy="7790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94B9FF"/>
                </a:solidFill>
              </a:rPr>
              <a:t>Мы сегодня узнали-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93B9FC"/>
                </a:solidFill>
              </a:rPr>
              <a:t>( Выводы)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143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lvl="0" marL="1143000" indent="-1143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E447"/>
                </a:solidFill>
              </a:rPr>
              <a:t>Что такое Солнечная система и какая у неё звезда.</a:t>
            </a:r>
          </a:p>
          <a:p>
            <a:pPr lvl="0" marL="1143000" indent="-1143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8FA72"/>
                </a:solidFill>
              </a:rPr>
              <a:t>Что такое планета и где они «обитают».</a:t>
            </a:r>
          </a:p>
          <a:p>
            <a:pPr lvl="0" marL="1143000" indent="-1143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E200"/>
                </a:solidFill>
              </a:rPr>
              <a:t>И что такое звезда и то что она газовое раскаленное тело.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FFFFFF"/>
      </a:dk1>
      <a:lt1>
        <a:srgbClr val="BC00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1B0E2"/>
          </a:solidFill>
          <a:prstDash val="solid"/>
          <a:bevel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C00FF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B0E2"/>
          </a:solidFill>
          <a:prstDash val="solid"/>
          <a:bevel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C00FF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1B0E2"/>
          </a:solidFill>
          <a:prstDash val="solid"/>
          <a:bevel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C00FF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B0E2"/>
          </a:solidFill>
          <a:prstDash val="solid"/>
          <a:bevel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C00FF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