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0" r:id="rId3"/>
    <p:sldId id="260" r:id="rId4"/>
    <p:sldId id="257" r:id="rId5"/>
    <p:sldId id="267" r:id="rId6"/>
    <p:sldId id="268" r:id="rId7"/>
    <p:sldId id="269" r:id="rId8"/>
    <p:sldId id="270" r:id="rId9"/>
    <p:sldId id="288" r:id="rId10"/>
    <p:sldId id="271" r:id="rId11"/>
    <p:sldId id="272" r:id="rId12"/>
    <p:sldId id="273" r:id="rId13"/>
    <p:sldId id="274" r:id="rId14"/>
    <p:sldId id="299" r:id="rId15"/>
    <p:sldId id="275" r:id="rId16"/>
    <p:sldId id="280" r:id="rId17"/>
    <p:sldId id="283" r:id="rId18"/>
    <p:sldId id="285" r:id="rId19"/>
    <p:sldId id="29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57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8AAC-9512-4681-B5BF-8316DC7A3736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2D1B-C68B-471A-94FE-EFAED2BE7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7F49-90E7-4C66-B2C7-1F1373D5501C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F7355-E81D-4360-8A00-6E10B1926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8275-4CB6-41E3-B340-7B5B81281FCF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AD17-7D1D-4BA8-913F-6EDA1AD5D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D4FF-D135-4ECC-9221-3F75F54A9F9A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D49B-170B-453E-B42E-28F928931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BF5F-7F2D-481E-9D17-A5A679AB7719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412A-382F-44CF-96A9-69C54B8D0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8F61-C98C-4F4D-81B8-FB49597F6A68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8686-3EF1-4414-A4BB-C12D25C68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A58B-E45E-4316-86BB-50AA1A1D4732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866F-AE93-4A97-9ECD-212BCBB8F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E5B1-B7F0-4FA5-A74B-E08EFE0ECF86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4F32-5009-4221-BC04-17CED3E06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48A8-5355-4340-AD04-54A401DDCBA0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FDE3-BBA8-463A-B4EB-222E7ADE4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E565-5F66-4892-87D6-DB7BF6A82119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65A9-FCE2-45DA-B3AB-CCE3922A3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A485B-AD86-4040-AAD1-25046E05F439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E20E-8BA4-4F17-9894-DE00027C7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E1F3F-DB68-40FD-910E-BAC690FA9625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983F6E-4CB6-4E13-B81C-892BAEA4D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8513" y="714375"/>
            <a:ext cx="5259387" cy="4929188"/>
          </a:xfrm>
          <a:prstGeom prst="rect">
            <a:avLst/>
          </a:prstGeom>
          <a:noFill/>
          <a:ln w="28575">
            <a:solidFill>
              <a:srgbClr val="6666FF"/>
            </a:solidFill>
            <a:miter lim="800000"/>
            <a:headEnd/>
            <a:tailEnd/>
          </a:ln>
        </p:spPr>
      </p:pic>
      <p:pic>
        <p:nvPicPr>
          <p:cNvPr id="2051" name="Picture 2" descr="D:\ЛЕНА\flag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5357813"/>
            <a:ext cx="18240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D:\ЛЕНА\ja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31075" y="214313"/>
            <a:ext cx="1812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D:\ЛЕНА\travelplanet-usa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" y="214313"/>
            <a:ext cx="2000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D:\ЛЕНА\travelplanet-india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63" y="2786063"/>
            <a:ext cx="16652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D:\ЛЕНА\france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63" y="5572125"/>
            <a:ext cx="16430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D:\ЛЕНА\ax-flag_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313" y="3040063"/>
            <a:ext cx="1785937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57438" y="142875"/>
            <a:ext cx="47148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Урок окружающего мира, 2 класс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2214563" y="5786438"/>
            <a:ext cx="500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Прямоугольник 10"/>
          <p:cNvSpPr>
            <a:spLocks noChangeArrowheads="1"/>
          </p:cNvSpPr>
          <p:nvPr/>
        </p:nvSpPr>
        <p:spPr bwMode="auto">
          <a:xfrm>
            <a:off x="2286000" y="5715000"/>
            <a:ext cx="485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Скляр Ирина 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Александровна </a:t>
            </a:r>
            <a:endParaRPr lang="ru-RU" altLang="ru-RU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357188"/>
            <a:ext cx="3071813" cy="60626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714750" y="1000125"/>
            <a:ext cx="4929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>
                <a:solidFill>
                  <a:srgbClr val="FF0000"/>
                </a:solidFill>
                <a:latin typeface="Comic Sans MS" pitchFamily="66" charset="0"/>
              </a:rPr>
              <a:t>Эйфелева башня – символ          </a:t>
            </a:r>
            <a:br>
              <a:rPr lang="ru-RU" altLang="ru-RU" sz="28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i="1">
                <a:solidFill>
                  <a:srgbClr val="FF0000"/>
                </a:solidFill>
                <a:latin typeface="Comic Sans MS" pitchFamily="66" charset="0"/>
              </a:rPr>
              <a:t> Парижа.</a:t>
            </a:r>
            <a:endParaRPr lang="ru-RU" altLang="ru-RU" sz="2800" b="1" i="1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63" y="2643188"/>
            <a:ext cx="4857750" cy="267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Высота её вместе с новой антенной составляет 324 метра. Башня является самой посещаемой достопримечательностью мира.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5750" y="1071563"/>
            <a:ext cx="8429625" cy="3870325"/>
            <a:chOff x="295" y="845"/>
            <a:chExt cx="4979" cy="2268"/>
          </a:xfrm>
        </p:grpSpPr>
        <p:pic>
          <p:nvPicPr>
            <p:cNvPr id="12293" name="Picture 4" descr="2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5" y="890"/>
              <a:ext cx="2843" cy="21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2294" name="Picture 5" descr="2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72" y="845"/>
              <a:ext cx="1702" cy="226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1571625" y="285750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>
                <a:solidFill>
                  <a:srgbClr val="FF0000"/>
                </a:solidFill>
                <a:latin typeface="Comic Sans MS" pitchFamily="66" charset="0"/>
              </a:rPr>
              <a:t>Собор Парижской Богоматери</a:t>
            </a:r>
            <a:endParaRPr lang="ru-RU" altLang="ru-RU" sz="2800" b="1" i="1">
              <a:latin typeface="Calibri" pitchFamily="34" charset="0"/>
            </a:endParaRP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857250" y="5000625"/>
            <a:ext cx="73580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>
                <a:latin typeface="Comic Sans MS" pitchFamily="66" charset="0"/>
              </a:rPr>
              <a:t>Строительство собора длилось более 100 лет. </a:t>
            </a:r>
          </a:p>
          <a:p>
            <a:pPr algn="ctr">
              <a:lnSpc>
                <a:spcPct val="90000"/>
              </a:lnSpc>
            </a:pPr>
            <a:r>
              <a:rPr lang="ru-RU" altLang="ru-RU" sz="2400">
                <a:latin typeface="Comic Sans MS" pitchFamily="66" charset="0"/>
              </a:rPr>
              <a:t>Собор должен был вмещать в себя всех жителей. </a:t>
            </a:r>
          </a:p>
          <a:p>
            <a:pPr algn="ctr">
              <a:lnSpc>
                <a:spcPct val="90000"/>
              </a:lnSpc>
            </a:pPr>
            <a:r>
              <a:rPr lang="ru-RU" altLang="ru-RU" sz="2400">
                <a:latin typeface="Comic Sans MS" pitchFamily="66" charset="0"/>
              </a:rPr>
              <a:t>Но пока его строили, население Парижа выросло в несколько раз.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000250"/>
            <a:ext cx="5000625" cy="4114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5357813" y="1928813"/>
            <a:ext cx="37861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FF0000"/>
                </a:solidFill>
                <a:latin typeface="Comic Sans MS" pitchFamily="66" charset="0"/>
              </a:rPr>
              <a:t>Столица</a:t>
            </a:r>
            <a:r>
              <a:rPr lang="ru-RU" altLang="ru-RU" sz="2400">
                <a:latin typeface="Comic Sans MS" pitchFamily="66" charset="0"/>
              </a:rPr>
              <a:t> Соединённых Штатов Америки – </a:t>
            </a:r>
            <a:r>
              <a:rPr lang="ru-RU" altLang="ru-RU" sz="2400">
                <a:solidFill>
                  <a:srgbClr val="FF0000"/>
                </a:solidFill>
                <a:latin typeface="Comic Sans MS" pitchFamily="66" charset="0"/>
              </a:rPr>
              <a:t>город Вашингтон</a:t>
            </a:r>
            <a:r>
              <a:rPr lang="ru-RU" altLang="ru-RU" sz="2400">
                <a:latin typeface="Comic Sans MS" pitchFamily="66" charset="0"/>
              </a:rPr>
              <a:t>. Этот город назван в честь первого американского президента. </a:t>
            </a:r>
          </a:p>
          <a:p>
            <a:r>
              <a:rPr lang="ru-RU" altLang="ru-RU" sz="2400">
                <a:latin typeface="Comic Sans MS" pitchFamily="66" charset="0"/>
              </a:rPr>
              <a:t>13 белых и красных полос на флаге – символ первых 13 штатов. Сейчас их ровно 50 и столько же звёздочек в углу флага.</a:t>
            </a:r>
          </a:p>
        </p:txBody>
      </p:sp>
      <p:pic>
        <p:nvPicPr>
          <p:cNvPr id="13316" name="Picture 4" descr="D:\ЛЕНА\travelplanet-usa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428625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500438" y="285750"/>
            <a:ext cx="42148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600" b="1" i="1">
                <a:solidFill>
                  <a:srgbClr val="FF0000"/>
                </a:solidFill>
                <a:latin typeface="Calibri" pitchFamily="34" charset="0"/>
              </a:rPr>
              <a:t>США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928688"/>
            <a:ext cx="4179888" cy="55721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000250" y="142875"/>
            <a:ext cx="5500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ru-RU" altLang="ru-RU" sz="3600" b="1" i="1">
                <a:solidFill>
                  <a:srgbClr val="FF0000"/>
                </a:solidFill>
                <a:latin typeface="Comic Sans MS" pitchFamily="66" charset="0"/>
              </a:rPr>
              <a:t>Статуя Свободы</a:t>
            </a:r>
            <a:endParaRPr lang="ru-RU" altLang="ru-RU" sz="3600" b="1" i="1">
              <a:latin typeface="Calibri" pitchFamily="34" charset="0"/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5715000" y="3244850"/>
            <a:ext cx="42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57313"/>
            <a:ext cx="4286250" cy="4081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mic Sans MS" pitchFamily="66" charset="0"/>
              </a:rPr>
              <a:t>Статуя находится вблизи порта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самого большого города США </a:t>
            </a:r>
            <a:r>
              <a:rPr lang="ru-RU" sz="2400" dirty="0">
                <a:latin typeface="Comic Sans MS" pitchFamily="66" charset="0"/>
              </a:rPr>
              <a:t>–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Нью-Йорка. </a:t>
            </a:r>
            <a:r>
              <a:rPr lang="ru-RU" sz="2400" dirty="0">
                <a:latin typeface="Comic Sans MS" pitchFamily="66" charset="0"/>
              </a:rPr>
              <a:t>Это подарок французских граждан к столетию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mic Sans MS" pitchFamily="66" charset="0"/>
              </a:rPr>
              <a:t>американской революции.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mic Sans MS" pitchFamily="66" charset="0"/>
              </a:rPr>
              <a:t>	 Со дня своего открытия, статуя служила навигационным ориентиром и использовалась в качестве маяка.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\n_784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230188"/>
            <a:ext cx="7358063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85813" y="5357813"/>
            <a:ext cx="7715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i="1">
                <a:solidFill>
                  <a:srgbClr val="FF0000"/>
                </a:solidFill>
                <a:latin typeface="Calibri" pitchFamily="34" charset="0"/>
              </a:rPr>
              <a:t>В Лос–Анджелесе находится  мировой  центр кинематографии - ГОЛЛИВУД.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875" y="1125538"/>
            <a:ext cx="8675688" cy="3589337"/>
            <a:chOff x="204" y="709"/>
            <a:chExt cx="5351" cy="1871"/>
          </a:xfrm>
        </p:grpSpPr>
        <p:pic>
          <p:nvPicPr>
            <p:cNvPr id="16389" name="Picture 4" descr="2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709"/>
              <a:ext cx="2768" cy="1859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6390" name="Picture 5" descr="2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61" y="709"/>
              <a:ext cx="2494" cy="1871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143250" y="285750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 i="1">
                <a:solidFill>
                  <a:srgbClr val="FF0000"/>
                </a:solidFill>
                <a:latin typeface="Comic Sans MS" pitchFamily="66" charset="0"/>
              </a:rPr>
              <a:t>Диснейленд.</a:t>
            </a:r>
            <a:endParaRPr lang="ru-RU" altLang="ru-RU" sz="3200" b="1" i="1">
              <a:latin typeface="Calibri" pitchFamily="34" charset="0"/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714375" y="5000625"/>
            <a:ext cx="7715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u="sng">
                <a:solidFill>
                  <a:srgbClr val="FF0000"/>
                </a:solidFill>
                <a:latin typeface="Comic Sans MS" pitchFamily="66" charset="0"/>
              </a:rPr>
              <a:t>Парк развлечений</a:t>
            </a:r>
            <a:r>
              <a:rPr lang="ru-RU" altLang="ru-RU" sz="2400">
                <a:latin typeface="Comic Sans MS" pitchFamily="66" charset="0"/>
              </a:rPr>
              <a:t> открылся в 1955 году, воплотил идеи </a:t>
            </a:r>
            <a:r>
              <a:rPr lang="ru-RU" altLang="ru-RU" sz="2400">
                <a:solidFill>
                  <a:srgbClr val="FF0000"/>
                </a:solidFill>
                <a:latin typeface="Comic Sans MS" pitchFamily="66" charset="0"/>
              </a:rPr>
              <a:t>Уолта Диснея</a:t>
            </a:r>
            <a:r>
              <a:rPr lang="ru-RU" altLang="ru-RU" sz="2400">
                <a:latin typeface="Comic Sans MS" pitchFamily="66" charset="0"/>
              </a:rPr>
              <a:t> о парке, в котором создан мир мультфильмов и сказок, где интересно всем — </a:t>
            </a:r>
          </a:p>
          <a:p>
            <a:pPr algn="ctr">
              <a:lnSpc>
                <a:spcPct val="90000"/>
              </a:lnSpc>
            </a:pPr>
            <a:r>
              <a:rPr lang="ru-RU" altLang="ru-RU" sz="2400">
                <a:latin typeface="Comic Sans MS" pitchFamily="66" charset="0"/>
              </a:rPr>
              <a:t>и взрослым, и детям.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4313" y="1714500"/>
            <a:ext cx="8632825" cy="3368675"/>
            <a:chOff x="249" y="1071"/>
            <a:chExt cx="5324" cy="1951"/>
          </a:xfrm>
        </p:grpSpPr>
        <p:pic>
          <p:nvPicPr>
            <p:cNvPr id="17414" name="Picture 5" descr="4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80" y="1071"/>
              <a:ext cx="2693" cy="1930"/>
            </a:xfrm>
            <a:prstGeom prst="rect">
              <a:avLst/>
            </a:prstGeom>
            <a:noFill/>
            <a:ln w="38100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7415" name="Picture 6" descr="4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1071"/>
              <a:ext cx="2536" cy="1951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928688" y="5143500"/>
            <a:ext cx="7572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FF0000"/>
                </a:solidFill>
                <a:latin typeface="Comic Sans MS" pitchFamily="66" charset="0"/>
              </a:rPr>
              <a:t>Китай </a:t>
            </a:r>
            <a:r>
              <a:rPr lang="ru-RU" altLang="ru-RU" sz="2800">
                <a:solidFill>
                  <a:srgbClr val="00B050"/>
                </a:solidFill>
                <a:latin typeface="Comic Sans MS" pitchFamily="66" charset="0"/>
              </a:rPr>
              <a:t>– очень древнее государство. Столица Китая -  </a:t>
            </a:r>
            <a:r>
              <a:rPr lang="ru-RU" altLang="ru-RU" sz="2800">
                <a:solidFill>
                  <a:srgbClr val="FF0000"/>
                </a:solidFill>
                <a:latin typeface="Comic Sans MS" pitchFamily="66" charset="0"/>
              </a:rPr>
              <a:t>Пекин</a:t>
            </a:r>
            <a:r>
              <a:rPr lang="ru-RU" altLang="ru-RU" sz="2800">
                <a:solidFill>
                  <a:srgbClr val="00B050"/>
                </a:solidFill>
                <a:latin typeface="Comic Sans MS" pitchFamily="66" charset="0"/>
              </a:rPr>
              <a:t> За свою историю Китай создал очень богатую культуру.  </a:t>
            </a:r>
            <a:endParaRPr lang="ru-RU" altLang="ru-RU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357438" y="214313"/>
            <a:ext cx="5000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600" b="1" i="1">
                <a:latin typeface="Calibri" pitchFamily="34" charset="0"/>
              </a:rPr>
              <a:t>   </a:t>
            </a:r>
            <a:r>
              <a:rPr lang="ru-RU" altLang="ru-RU" sz="6600" b="1" i="1">
                <a:solidFill>
                  <a:srgbClr val="FF0000"/>
                </a:solidFill>
                <a:latin typeface="Calibri" pitchFamily="34" charset="0"/>
              </a:rPr>
              <a:t>Китай.</a:t>
            </a:r>
          </a:p>
        </p:txBody>
      </p:sp>
      <p:pic>
        <p:nvPicPr>
          <p:cNvPr id="17413" name="Picture 2" descr="D:\ЛЕНА\flag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214313"/>
            <a:ext cx="20383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ЛЕНА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500063"/>
            <a:ext cx="3302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ЛЕНА\0607_china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0" y="2714625"/>
            <a:ext cx="47323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71500" y="4643438"/>
            <a:ext cx="2857500" cy="9540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>
                <a:solidFill>
                  <a:srgbClr val="FFC000"/>
                </a:solidFill>
                <a:latin typeface="Calibri" pitchFamily="34" charset="0"/>
              </a:rPr>
              <a:t> Китайская одежда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4357688" y="928688"/>
            <a:ext cx="4429125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ru-RU" altLang="ru-RU" sz="4000" b="1" i="1">
                <a:solidFill>
                  <a:srgbClr val="FFC000"/>
                </a:solidFill>
                <a:latin typeface="Calibri" pitchFamily="34" charset="0"/>
              </a:rPr>
              <a:t>Китайский храм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ЛЕНА\ffgttdu665cd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2578100"/>
            <a:ext cx="657225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88" y="598488"/>
            <a:ext cx="8429625" cy="1539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Великая Китайская Стена</a:t>
            </a:r>
            <a:r>
              <a:rPr lang="ru-RU" dirty="0">
                <a:solidFill>
                  <a:srgbClr val="00B05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70C0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это одно из самых больших сооружений в мире. Расстояние от одного конца Стены до другого составляет 2450 км, но если учитывать отходящие от Великой Китайской Стены другие крепостные валы, то получится 6000 км.</a:t>
            </a:r>
            <a:endParaRPr lang="ru-RU" sz="4000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428750" y="285750"/>
            <a:ext cx="6572250" cy="769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 b="1" i="1">
                <a:solidFill>
                  <a:srgbClr val="FFFF00"/>
                </a:solidFill>
                <a:latin typeface="Calibri" pitchFamily="34" charset="0"/>
              </a:rPr>
              <a:t>       </a:t>
            </a:r>
            <a:r>
              <a:rPr lang="ru-RU" altLang="ru-RU" sz="4400" b="1" i="1">
                <a:solidFill>
                  <a:srgbClr val="FF0000"/>
                </a:solidFill>
                <a:latin typeface="Calibri" pitchFamily="34" charset="0"/>
              </a:rPr>
              <a:t>С возвращением !!!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28625" y="1357313"/>
            <a:ext cx="7286625" cy="43084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 i="1">
                <a:solidFill>
                  <a:srgbClr val="C00000"/>
                </a:solidFill>
                <a:latin typeface="Calibri" pitchFamily="34" charset="0"/>
              </a:rPr>
              <a:t>                              Вопросы:</a:t>
            </a:r>
          </a:p>
          <a:p>
            <a:r>
              <a:rPr lang="ru-RU" altLang="ru-RU" sz="3200">
                <a:latin typeface="Calibri" pitchFamily="34" charset="0"/>
              </a:rPr>
              <a:t>1) В каких странах, вы побывали?    Перечислите.  </a:t>
            </a:r>
          </a:p>
          <a:p>
            <a:r>
              <a:rPr lang="ru-RU" altLang="ru-RU" sz="3200">
                <a:latin typeface="Calibri" pitchFamily="34" charset="0"/>
              </a:rPr>
              <a:t>2) Что интересного вам запомнилось?</a:t>
            </a:r>
          </a:p>
          <a:p>
            <a:r>
              <a:rPr lang="ru-RU" altLang="ru-RU" sz="3200">
                <a:latin typeface="Calibri" pitchFamily="34" charset="0"/>
              </a:rPr>
              <a:t>3) В какой стране вы бы хотели побывать на самом деле?</a:t>
            </a:r>
          </a:p>
          <a:p>
            <a:r>
              <a:rPr lang="ru-RU" altLang="ru-RU" sz="3200">
                <a:latin typeface="Calibri" pitchFamily="34" charset="0"/>
              </a:rPr>
              <a:t>4) О какой достопримечательности вы бы хотели узнать больше?</a:t>
            </a:r>
          </a:p>
          <a:p>
            <a:endParaRPr lang="ru-RU" altLang="ru-RU">
              <a:latin typeface="Calibri" pitchFamily="34" charset="0"/>
            </a:endParaRPr>
          </a:p>
        </p:txBody>
      </p:sp>
      <p:pic>
        <p:nvPicPr>
          <p:cNvPr id="20484" name="Picture 2" descr="D:\ЛЕНА\Анимашки\Анимашки 2\east08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688" y="2643188"/>
            <a:ext cx="11239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D:\ЛЕНА\Индия\Анимашка индийка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75" y="5000625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D:\ЛЕНА\Анимашки\ШКОЛА\618493174.jpg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5000625"/>
            <a:ext cx="1643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D:\ЛЕНА\Анимашки\День Победы !\01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25" y="642938"/>
            <a:ext cx="1323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 descr="D:\ЛЕНА\Анимашки\День Победы !\01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428625"/>
            <a:ext cx="1323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ЕНА\091ee771d1e31223e9647391ee1ae8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5750"/>
            <a:ext cx="421481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4572000" y="1643063"/>
            <a:ext cx="4429125" cy="4918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>
                <a:solidFill>
                  <a:srgbClr val="FF0000"/>
                </a:solidFill>
                <a:latin typeface="Comic Sans MS" pitchFamily="66" charset="0"/>
              </a:rPr>
              <a:t>На Земле много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>
                <a:solidFill>
                  <a:srgbClr val="FF0000"/>
                </a:solidFill>
                <a:latin typeface="Comic Sans MS" pitchFamily="66" charset="0"/>
              </a:rPr>
              <a:t>разных  стран.</a:t>
            </a:r>
            <a:r>
              <a:rPr lang="ru-RU" altLang="ru-RU" sz="2800">
                <a:latin typeface="Comic Sans MS" pitchFamily="66" charset="0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>
                <a:latin typeface="Comic Sans MS" pitchFamily="66" charset="0"/>
              </a:rPr>
              <a:t>Есть страны–гиганты; есть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>
                <a:latin typeface="Comic Sans MS" pitchFamily="66" charset="0"/>
              </a:rPr>
              <a:t>страны, по площади и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>
                <a:latin typeface="Comic Sans MS" pitchFamily="66" charset="0"/>
              </a:rPr>
              <a:t>численности населения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>
                <a:latin typeface="Comic Sans MS" pitchFamily="66" charset="0"/>
              </a:rPr>
              <a:t>скорее похожие на города;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>
                <a:latin typeface="Comic Sans MS" pitchFamily="66" charset="0"/>
              </a:rPr>
              <a:t>есть страны, острова.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>
                <a:solidFill>
                  <a:srgbClr val="FF0000"/>
                </a:solidFill>
                <a:latin typeface="Comic Sans MS" pitchFamily="66" charset="0"/>
              </a:rPr>
              <a:t>Каждая страна </a:t>
            </a:r>
            <a:endParaRPr lang="en-US" altLang="ru-RU" sz="280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>
                <a:solidFill>
                  <a:srgbClr val="FF0000"/>
                </a:solidFill>
                <a:latin typeface="Comic Sans MS" pitchFamily="66" charset="0"/>
              </a:rPr>
              <a:t>уникальна и неповторима</a:t>
            </a:r>
            <a:endParaRPr lang="ru-RU" alt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3366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4" descr="lkjkhj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981075"/>
            <a:ext cx="8785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3276600" y="1989138"/>
            <a:ext cx="360363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2987675" y="2565400"/>
            <a:ext cx="64770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395288" y="1700213"/>
            <a:ext cx="64770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 flipV="1">
            <a:off x="2786063" y="7072313"/>
            <a:ext cx="141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 flipV="1">
            <a:off x="3708400" y="6529388"/>
            <a:ext cx="1633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 flipV="1">
            <a:off x="6084888" y="2997200"/>
            <a:ext cx="935037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  <p:bldP spid="50183" grpId="1" animBg="1"/>
      <p:bldP spid="50183" grpId="2" animBg="1"/>
      <p:bldP spid="50185" grpId="0" animBg="1"/>
      <p:bldP spid="50185" grpId="1" animBg="1"/>
      <p:bldP spid="50185" grpId="2" animBg="1"/>
      <p:bldP spid="50187" grpId="0" animBg="1"/>
      <p:bldP spid="50187" grpId="1" animBg="1"/>
      <p:bldP spid="50187" grpId="2" animBg="1"/>
      <p:bldP spid="50188" grpId="0" build="allAtOnce"/>
      <p:bldP spid="50190" grpId="0"/>
      <p:bldP spid="50190" grpId="1"/>
      <p:bldP spid="50194" grpId="0" animBg="1"/>
      <p:bldP spid="501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ЕНА\Анимашки\МОРЕ\68751949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450056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786313" y="1500188"/>
            <a:ext cx="43576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 i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altLang="ru-RU" sz="4400" b="1" i="1">
                <a:solidFill>
                  <a:srgbClr val="FF0000"/>
                </a:solidFill>
                <a:latin typeface="Calibri" pitchFamily="34" charset="0"/>
              </a:rPr>
              <a:t>Счастливого путешествия !  </a:t>
            </a:r>
          </a:p>
        </p:txBody>
      </p:sp>
      <p:pic>
        <p:nvPicPr>
          <p:cNvPr id="5124" name="Picture 3" descr="D:\ЛЕНА\Анимашки\ШКОЛА\618493174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3429000"/>
            <a:ext cx="30686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4313" y="214313"/>
            <a:ext cx="7705725" cy="4702175"/>
            <a:chOff x="113" y="119"/>
            <a:chExt cx="4854" cy="2962"/>
          </a:xfrm>
        </p:grpSpPr>
        <p:pic>
          <p:nvPicPr>
            <p:cNvPr id="6148" name="Picture 5" descr="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11" y="668"/>
              <a:ext cx="3856" cy="2413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6149" name="Picture 4" descr="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3" y="119"/>
              <a:ext cx="1421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785813" y="5072063"/>
            <a:ext cx="77152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>
                <a:latin typeface="Comic Sans MS" pitchFamily="66" charset="0"/>
              </a:rPr>
              <a:t>Это островное государство в Западной Европе. На реке Темзе расположена </a:t>
            </a:r>
            <a:r>
              <a:rPr lang="ru-RU" altLang="ru-RU" sz="2800">
                <a:solidFill>
                  <a:srgbClr val="FF0000"/>
                </a:solidFill>
                <a:latin typeface="Comic Sans MS" pitchFamily="66" charset="0"/>
              </a:rPr>
              <a:t>столица</a:t>
            </a:r>
            <a:r>
              <a:rPr lang="ru-RU" altLang="ru-RU" sz="2800">
                <a:latin typeface="Comic Sans MS" pitchFamily="66" charset="0"/>
              </a:rPr>
              <a:t> Великобритании – </a:t>
            </a:r>
            <a:r>
              <a:rPr lang="ru-RU" altLang="ru-RU" sz="2800">
                <a:solidFill>
                  <a:srgbClr val="FF0000"/>
                </a:solidFill>
                <a:latin typeface="Comic Sans MS" pitchFamily="66" charset="0"/>
              </a:rPr>
              <a:t>Лондон</a:t>
            </a:r>
            <a:r>
              <a:rPr lang="ru-RU" altLang="ru-RU" sz="2800">
                <a:latin typeface="Comic Sans MS" pitchFamily="66" charset="0"/>
              </a:rPr>
              <a:t>. Это один из старейших городов Европы.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0825" y="1538288"/>
            <a:ext cx="8569325" cy="3186112"/>
            <a:chOff x="158" y="969"/>
            <a:chExt cx="5398" cy="2007"/>
          </a:xfrm>
        </p:grpSpPr>
        <p:pic>
          <p:nvPicPr>
            <p:cNvPr id="7173" name="Picture 8" descr="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94" y="979"/>
              <a:ext cx="2662" cy="1997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174" name="Picture 9" descr="1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8" y="969"/>
              <a:ext cx="2676" cy="2007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1143000" y="214313"/>
            <a:ext cx="6786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>
                <a:solidFill>
                  <a:srgbClr val="FF0000"/>
                </a:solidFill>
                <a:latin typeface="Comic Sans MS" pitchFamily="66" charset="0"/>
              </a:rPr>
              <a:t>Гайд-парк – «зелёное сердце» Лондона.</a:t>
            </a:r>
            <a:endParaRPr lang="ru-RU" altLang="ru-RU" sz="2800" b="1" i="1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813" y="4857750"/>
            <a:ext cx="79295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Это королевский парк в центре Лондона. В парке находится «уголок ораторов», где можно провозглашать и отстаивать любые идеи, здесь каждый желающий может произнести речь.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8688" y="1357313"/>
            <a:ext cx="7289800" cy="3963987"/>
            <a:chOff x="657" y="890"/>
            <a:chExt cx="4592" cy="2497"/>
          </a:xfrm>
        </p:grpSpPr>
        <p:pic>
          <p:nvPicPr>
            <p:cNvPr id="8197" name="Picture 6" descr="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45" y="890"/>
              <a:ext cx="3004" cy="249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8198" name="Picture 7" descr="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7" y="890"/>
              <a:ext cx="1190" cy="2458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8195" name="Прямоугольник 10"/>
          <p:cNvSpPr>
            <a:spLocks noChangeArrowheads="1"/>
          </p:cNvSpPr>
          <p:nvPr/>
        </p:nvSpPr>
        <p:spPr bwMode="auto">
          <a:xfrm>
            <a:off x="1357313" y="285750"/>
            <a:ext cx="6500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>
                <a:solidFill>
                  <a:srgbClr val="FF0000"/>
                </a:solidFill>
                <a:latin typeface="Comic Sans MS" pitchFamily="66" charset="0"/>
              </a:rPr>
              <a:t>Биг-Бен — колокольная башня </a:t>
            </a:r>
            <a:br>
              <a:rPr lang="ru-RU" altLang="ru-RU" sz="28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i="1">
                <a:solidFill>
                  <a:srgbClr val="FF0000"/>
                </a:solidFill>
                <a:latin typeface="Comic Sans MS" pitchFamily="66" charset="0"/>
              </a:rPr>
              <a:t>в Лондоне</a:t>
            </a:r>
            <a:r>
              <a:rPr lang="ru-RU" altLang="ru-RU" sz="280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altLang="ru-RU" sz="280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50" y="5572125"/>
            <a:ext cx="7715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Часовая башня возвышается на 98 метров над набережной Темзы. Циферблаты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Биг-Бена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смотрят на все 4 стороны света.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6363" y="1071563"/>
            <a:ext cx="6075362" cy="4459287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75" y="5691188"/>
            <a:ext cx="66436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   Столица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Франции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Париж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– один из       красивейших городов мира.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28813" y="0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800" b="1" i="1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ru-RU" altLang="ru-RU" sz="5400" b="1" i="1">
                <a:solidFill>
                  <a:srgbClr val="FF0000"/>
                </a:solidFill>
                <a:latin typeface="Calibri" pitchFamily="34" charset="0"/>
              </a:rPr>
              <a:t>Франция.</a:t>
            </a:r>
          </a:p>
        </p:txBody>
      </p:sp>
      <p:pic>
        <p:nvPicPr>
          <p:cNvPr id="9221" name="Picture 6" descr="D:\ЛЕНА\france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18208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  <a:latin typeface="Comic Sans MS" pitchFamily="66" charset="0"/>
              </a:rPr>
              <a:t>Лувр.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02250"/>
            <a:ext cx="8208962" cy="1511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mtClean="0">
                <a:latin typeface="Comic Sans MS" pitchFamily="66" charset="0"/>
              </a:rPr>
              <a:t>	Один из крупнейших художественных музеев мира. Здание музея — старинный королевский дворец. </a:t>
            </a:r>
          </a:p>
        </p:txBody>
      </p:sp>
      <p:pic>
        <p:nvPicPr>
          <p:cNvPr id="66564" name="Picture 4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071563"/>
            <a:ext cx="6697662" cy="42132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6565" name="Picture 5" descr="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052513"/>
            <a:ext cx="6473825" cy="42068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39750" y="5300663"/>
            <a:ext cx="7667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800">
              <a:latin typeface="Comic Sans MS" pitchFamily="66" charset="0"/>
            </a:endParaRPr>
          </a:p>
          <a:p>
            <a:pPr algn="ctr"/>
            <a:r>
              <a:rPr lang="ru-RU" altLang="ru-RU" sz="280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6" grpId="0"/>
    </p:bldLst>
  </p:timing>
</p:sld>
</file>

<file path=ppt/theme/theme1.xml><?xml version="1.0" encoding="utf-8"?>
<a:theme xmlns:a="http://schemas.openxmlformats.org/drawingml/2006/main" name="strany_mira_sklyar_irina_2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strany_mira_sklyar_irina_2v</Template>
  <TotalTime>0</TotalTime>
  <Words>392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strany_mira_sklyar_irina_2v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Лувр.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2017-04-13T11:13:50Z</dcterms:created>
  <dcterms:modified xsi:type="dcterms:W3CDTF">2017-04-13T11:13:54Z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1402434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