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85" r:id="rId4"/>
    <p:sldId id="279" r:id="rId5"/>
    <p:sldId id="280" r:id="rId6"/>
    <p:sldId id="284" r:id="rId7"/>
    <p:sldId id="282" r:id="rId8"/>
    <p:sldId id="281" r:id="rId9"/>
    <p:sldId id="283" r:id="rId10"/>
    <p:sldId id="286" r:id="rId11"/>
    <p:sldId id="287" r:id="rId12"/>
    <p:sldId id="288" r:id="rId13"/>
    <p:sldId id="289" r:id="rId14"/>
    <p:sldId id="290" r:id="rId15"/>
    <p:sldId id="291" r:id="rId16"/>
    <p:sldId id="293" r:id="rId17"/>
    <p:sldId id="292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pos="3839">
          <p15:clr>
            <a:srgbClr val="A4A3A4"/>
          </p15:clr>
        </p15:guide>
        <p15:guide id="6" pos="959">
          <p15:clr>
            <a:srgbClr val="A4A3A4"/>
          </p15:clr>
        </p15:guide>
        <p15:guide id="7" pos="6719">
          <p15:clr>
            <a:srgbClr val="A4A3A4"/>
          </p15:clr>
        </p15:guide>
        <p15:guide id="8" pos="6143">
          <p15:clr>
            <a:srgbClr val="A4A3A4"/>
          </p15:clr>
        </p15:guide>
        <p15:guide id="9" pos="4991">
          <p15:clr>
            <a:srgbClr val="A4A3A4"/>
          </p15:clr>
        </p15:guide>
        <p15:guide id="10" pos="5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13" autoAdjust="0"/>
  </p:normalViewPr>
  <p:slideViewPr>
    <p:cSldViewPr>
      <p:cViewPr>
        <p:scale>
          <a:sx n="63" d="100"/>
          <a:sy n="63" d="100"/>
        </p:scale>
        <p:origin x="764" y="428"/>
      </p:cViewPr>
      <p:guideLst>
        <p:guide orient="horz" pos="2160"/>
        <p:guide orient="horz" pos="1200"/>
        <p:guide orient="horz" pos="3888"/>
        <p:guide orient="horz" pos="144"/>
        <p:guide pos="3839"/>
        <p:guide pos="959"/>
        <p:guide pos="6719"/>
        <p:guide pos="6143"/>
        <p:guide pos="4991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16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ru-RU"/>
              <a:t>09.10.2016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ru-RU"/>
              <a:t>09.10.2016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15" name="Прямоугольник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09.10.2016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  <p:sp useBgFill="1">
        <p:nvSpPr>
          <p:cNvPr id="20" name="Полилиния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09.10.2016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9" name="Полилиния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09.10.2016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09.10.2016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09.10.2016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6" name="Полилиния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09.10.2016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09.10.2016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09.10.2016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09.10.2016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09.10.2016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09.10.2016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ru-RU" noProof="0" smtClean="0"/>
              <a:t>09.10.2016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652825"/>
                </a:solidFill>
                <a:latin typeface="Corbel"/>
              </a:rPr>
              <a:t>Кирилл и Мефодий </a:t>
            </a:r>
            <a:br>
              <a:rPr lang="ru-RU" dirty="0" smtClean="0">
                <a:solidFill>
                  <a:srgbClr val="652825"/>
                </a:solidFill>
                <a:latin typeface="Corbel"/>
              </a:rPr>
            </a:br>
            <a:r>
              <a:rPr lang="ru-RU" dirty="0" err="1" smtClean="0">
                <a:solidFill>
                  <a:srgbClr val="652825"/>
                </a:solidFill>
                <a:latin typeface="Corbel"/>
              </a:rPr>
              <a:t>Великомаравская</a:t>
            </a:r>
            <a:r>
              <a:rPr lang="ru-RU" dirty="0" smtClean="0">
                <a:solidFill>
                  <a:srgbClr val="652825"/>
                </a:solidFill>
                <a:latin typeface="Corbel"/>
              </a:rPr>
              <a:t> держава</a:t>
            </a:r>
            <a:endParaRPr lang="ru-RU" sz="6000" b="0" i="0" dirty="0">
              <a:solidFill>
                <a:srgbClr val="652825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b="0" i="0" dirty="0" smtClean="0">
                <a:solidFill>
                  <a:srgbClr val="652825"/>
                </a:solidFill>
              </a:rPr>
              <a:t>Подзаголовок</a:t>
            </a:r>
          </a:p>
          <a:p>
            <a:pPr marL="0" indent="0" algn="l">
              <a:spcBef>
                <a:spcPts val="0"/>
              </a:spcBef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</a:t>
            </a:r>
            <a:r>
              <a:rPr lang="ru-RU" dirty="0" err="1" smtClean="0"/>
              <a:t>попрезентации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72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Куда греческий император отправил Кирилла и </a:t>
            </a:r>
            <a:r>
              <a:rPr lang="ru-RU" dirty="0" err="1" smtClean="0"/>
              <a:t>Мефодия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в </a:t>
            </a:r>
            <a:r>
              <a:rPr lang="ru-RU" dirty="0"/>
              <a:t>Ч</a:t>
            </a:r>
            <a:r>
              <a:rPr lang="ru-RU" dirty="0" smtClean="0"/>
              <a:t>ехию </a:t>
            </a:r>
          </a:p>
          <a:p>
            <a:r>
              <a:rPr lang="ru-RU" dirty="0" smtClean="0"/>
              <a:t>Б) в Хазарию</a:t>
            </a:r>
          </a:p>
          <a:p>
            <a:r>
              <a:rPr lang="ru-RU" dirty="0" smtClean="0"/>
              <a:t>В) в Великую Моравию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8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букв в Кириллице?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33</a:t>
            </a:r>
          </a:p>
          <a:p>
            <a:r>
              <a:rPr lang="ru-RU" dirty="0" smtClean="0"/>
              <a:t>Б) 48</a:t>
            </a:r>
          </a:p>
          <a:p>
            <a:r>
              <a:rPr lang="ru-RU" dirty="0" smtClean="0"/>
              <a:t>В) 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1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204" y="44624"/>
            <a:ext cx="9144000" cy="1144556"/>
          </a:xfrm>
        </p:spPr>
        <p:txBody>
          <a:bodyPr/>
          <a:lstStyle/>
          <a:p>
            <a:r>
              <a:rPr lang="ru-RU" dirty="0" smtClean="0"/>
              <a:t>С какого года в </a:t>
            </a:r>
            <a:r>
              <a:rPr lang="ru-RU" dirty="0" err="1" smtClean="0"/>
              <a:t>Великоморавии</a:t>
            </a:r>
            <a:r>
              <a:rPr lang="ru-RU" dirty="0" smtClean="0"/>
              <a:t> используется славянская письменность?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С 863</a:t>
            </a:r>
          </a:p>
          <a:p>
            <a:r>
              <a:rPr lang="ru-RU" dirty="0" smtClean="0"/>
              <a:t>Б) с 822</a:t>
            </a:r>
          </a:p>
          <a:p>
            <a:r>
              <a:rPr lang="ru-RU" dirty="0" smtClean="0"/>
              <a:t>В) с 907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0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16632"/>
            <a:ext cx="9144000" cy="1144556"/>
          </a:xfrm>
        </p:spPr>
        <p:txBody>
          <a:bodyPr/>
          <a:lstStyle/>
          <a:p>
            <a:r>
              <a:rPr lang="ru-RU" dirty="0" smtClean="0"/>
              <a:t>Кем считал </a:t>
            </a:r>
            <a:r>
              <a:rPr lang="ru-RU" dirty="0" err="1" smtClean="0"/>
              <a:t>Людовиг</a:t>
            </a:r>
            <a:r>
              <a:rPr lang="ru-RU" dirty="0" smtClean="0"/>
              <a:t> </a:t>
            </a:r>
            <a:r>
              <a:rPr lang="en-US" dirty="0" smtClean="0"/>
              <a:t>II</a:t>
            </a:r>
            <a:r>
              <a:rPr lang="ru-RU" dirty="0" smtClean="0"/>
              <a:t> </a:t>
            </a:r>
            <a:r>
              <a:rPr lang="ru-RU" dirty="0" err="1" smtClean="0"/>
              <a:t>Растислава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Сеньором</a:t>
            </a:r>
          </a:p>
          <a:p>
            <a:r>
              <a:rPr lang="ru-RU" dirty="0" smtClean="0"/>
              <a:t>Б) Вассалом</a:t>
            </a:r>
          </a:p>
          <a:p>
            <a:r>
              <a:rPr lang="ru-RU" dirty="0" smtClean="0"/>
              <a:t>В) Вообще о нем не думал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8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</a:t>
            </a:r>
            <a:r>
              <a:rPr lang="ru-RU" dirty="0" err="1" smtClean="0"/>
              <a:t>востал</a:t>
            </a:r>
            <a:r>
              <a:rPr lang="ru-RU" dirty="0" smtClean="0"/>
              <a:t> против </a:t>
            </a:r>
            <a:r>
              <a:rPr lang="ru-RU" dirty="0" err="1" smtClean="0"/>
              <a:t>Моймира</a:t>
            </a:r>
            <a:r>
              <a:rPr lang="ru-RU" dirty="0" smtClean="0"/>
              <a:t> в 895 г.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</a:t>
            </a:r>
            <a:r>
              <a:rPr lang="ru-RU" dirty="0" err="1" smtClean="0"/>
              <a:t>Бавары</a:t>
            </a:r>
            <a:endParaRPr lang="ru-RU" dirty="0" smtClean="0"/>
          </a:p>
          <a:p>
            <a:r>
              <a:rPr lang="ru-RU" dirty="0" smtClean="0"/>
              <a:t>Б) Людовик</a:t>
            </a:r>
            <a:r>
              <a:rPr lang="en-US" dirty="0" smtClean="0"/>
              <a:t> II</a:t>
            </a:r>
            <a:endParaRPr lang="ru-RU" dirty="0" smtClean="0"/>
          </a:p>
          <a:p>
            <a:r>
              <a:rPr lang="ru-RU" dirty="0" smtClean="0"/>
              <a:t>В) Святополк</a:t>
            </a:r>
            <a:r>
              <a:rPr lang="en-US" dirty="0" smtClean="0"/>
              <a:t> II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52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каком году распалась </a:t>
            </a:r>
            <a:r>
              <a:rPr lang="ru-RU" dirty="0" err="1"/>
              <a:t>В</a:t>
            </a:r>
            <a:r>
              <a:rPr lang="ru-RU" dirty="0" err="1" smtClean="0"/>
              <a:t>еликоморавская</a:t>
            </a:r>
            <a:r>
              <a:rPr lang="ru-RU" dirty="0" smtClean="0"/>
              <a:t> держава?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907</a:t>
            </a:r>
          </a:p>
          <a:p>
            <a:r>
              <a:rPr lang="ru-RU" dirty="0" smtClean="0"/>
              <a:t>Б) 901</a:t>
            </a:r>
          </a:p>
          <a:p>
            <a:r>
              <a:rPr lang="ru-RU" dirty="0" smtClean="0"/>
              <a:t>В) 895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06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Кирилл и Мефодий</a:t>
            </a:r>
            <a:br>
              <a:rPr lang="ru-RU" dirty="0" smtClean="0"/>
            </a:br>
            <a:r>
              <a:rPr lang="ru-RU" dirty="0" smtClean="0"/>
              <a:t>Кириллица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такие Кирилл и Мефодий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265" y="1916832"/>
            <a:ext cx="5796135" cy="4267200"/>
          </a:xfrm>
        </p:spPr>
        <p:txBody>
          <a:bodyPr>
            <a:normAutofit/>
          </a:bodyPr>
          <a:lstStyle/>
          <a:p>
            <a:r>
              <a:rPr lang="ru-RU" dirty="0"/>
              <a:t>Славянские просветители Кирилл и Мефодий являются создателями славянской азбуки, проповедниками христианства. Они первые осуществили перевод с греческого языка на славянский нескольких книг богослужебного содержания. Мефодий и его младший брат Кирилл родились в семье военачальника в греческом городе </a:t>
            </a:r>
            <a:r>
              <a:rPr lang="ru-RU" dirty="0" err="1"/>
              <a:t>Солунь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2263924"/>
            <a:ext cx="5347693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</a:t>
            </a:r>
            <a:r>
              <a:rPr lang="ru-RU" dirty="0"/>
              <a:t>К</a:t>
            </a:r>
            <a:r>
              <a:rPr lang="ru-RU" dirty="0" smtClean="0"/>
              <a:t>ирилл и Мефодий </a:t>
            </a:r>
            <a:r>
              <a:rPr lang="ru-RU" dirty="0"/>
              <a:t>х</a:t>
            </a:r>
            <a:r>
              <a:rPr lang="ru-RU" dirty="0" smtClean="0"/>
              <a:t>одили в Хазарию.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72" y="1916832"/>
            <a:ext cx="5652119" cy="42672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Каган хазарский просил греческого императора прислать такого ученого мужа, который мог бы объяснить превосходство христианского учения над еврейским и магометанским. Император послал </a:t>
            </a:r>
            <a:r>
              <a:rPr lang="ru-RU" dirty="0" err="1"/>
              <a:t>солунских</a:t>
            </a:r>
            <a:r>
              <a:rPr lang="ru-RU" dirty="0"/>
              <a:t> братьев. Константин Философ в присутствии кагана успешно участвовал в прениях с еврейскими учителями и потом окрестил несколько сотен хазар. Во время этого путешествия он открыл в </a:t>
            </a:r>
            <a:r>
              <a:rPr lang="ru-RU" dirty="0" err="1"/>
              <a:t>Корсуни</a:t>
            </a:r>
            <a:r>
              <a:rPr lang="ru-RU" dirty="0"/>
              <a:t> (Херсонесе Таврическом) мощи св. Климента, папы </a:t>
            </a:r>
            <a:r>
              <a:rPr lang="ru-RU" dirty="0" smtClean="0"/>
              <a:t>римского.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2336269"/>
            <a:ext cx="5697504" cy="34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Кириллица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6948263" cy="5229200"/>
          </a:xfrm>
        </p:spPr>
        <p:txBody>
          <a:bodyPr>
            <a:normAutofit fontScale="92500"/>
          </a:bodyPr>
          <a:lstStyle/>
          <a:p>
            <a:r>
              <a:rPr lang="ru-RU" dirty="0"/>
              <a:t>Старославянская азбука — первая кириллическая азбука из 45 букв, созданная предположительно в IX веке для записи старославянского и впоследствии церковнославянского языков. Также букварь этой азбуки.</a:t>
            </a:r>
          </a:p>
          <a:p>
            <a:r>
              <a:rPr lang="ru-RU" dirty="0"/>
              <a:t>Кириллица восходит к греческому уставному письму, с добавлением букв для передачи звуков, отсутствовавших в греческом языке. С момента своего создания кириллица адаптировалась к языковым изменениям, и в результате многочисленных реформ в каждом языке она приобрела свои различия. Разные версии кириллицы используются в Восточной Европе, а также Центральной и Северной Азии. Как официальное письмо, впервые была принята в Первом Болгарском царстве.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524" y="2405075"/>
            <a:ext cx="49244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Великоморавская</a:t>
            </a:r>
            <a:r>
              <a:rPr lang="ru-RU" dirty="0" smtClean="0"/>
              <a:t> держава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25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Предыстория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89" y="1916832"/>
            <a:ext cx="5904656" cy="462034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Великая Моравия (или </a:t>
            </a:r>
            <a:r>
              <a:rPr lang="ru-RU" dirty="0" err="1"/>
              <a:t>Великомора́вская</a:t>
            </a:r>
            <a:r>
              <a:rPr lang="ru-RU" dirty="0"/>
              <a:t> </a:t>
            </a:r>
            <a:r>
              <a:rPr lang="ru-RU" dirty="0" err="1"/>
              <a:t>держа́ва</a:t>
            </a:r>
            <a:r>
              <a:rPr lang="ru-RU" dirty="0"/>
              <a:t>) — раннефеодальное славянское государство, существовавшее в 822—907 годах на Среднем Дунае. Великая Моравия оказала большое влияние на культурное развитие всего славянского мира: на территории этого государства впервые стала использоваться славянская письменность (с 863 года), созданная Кириллом и </a:t>
            </a:r>
            <a:r>
              <a:rPr lang="ru-RU" dirty="0" err="1"/>
              <a:t>Мефодием</a:t>
            </a:r>
            <a:r>
              <a:rPr lang="ru-RU" dirty="0"/>
              <a:t>, и впервые в качестве языка христианского вероучения и богослужения стал применяться язык славян — старославянский </a:t>
            </a:r>
            <a:r>
              <a:rPr lang="ru-RU" dirty="0" smtClean="0"/>
              <a:t>язык.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32" y="2282788"/>
            <a:ext cx="42541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Великоморавская</a:t>
            </a:r>
            <a:r>
              <a:rPr lang="ru-RU" dirty="0" smtClean="0"/>
              <a:t> держава в 846 – 870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6382444" cy="508518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Людовик </a:t>
            </a:r>
            <a:r>
              <a:rPr lang="ru-RU" dirty="0"/>
              <a:t>II Немецкий считал Ростислава своим вассалом и рассчитывал, что тот будет представлять интересы Восточно-Франкского королевства в Центральной Европе. В то время как Людовик был занят борьбой против своих родственников, Ростислав строил крепости, укрепляя и расширяя своё государство. Он заключил союзы с Болгарским царством и Византией, а с Восточно-Франкским королевством порвал отношения и даже стал предоставлять убежище противникам Людовика (вплоть до его сыновей </a:t>
            </a:r>
            <a:r>
              <a:rPr lang="ru-RU" dirty="0" err="1"/>
              <a:t>Карломана</a:t>
            </a:r>
            <a:r>
              <a:rPr lang="ru-RU" dirty="0"/>
              <a:t> и Людовика). В 855 году Людовик вторгся в пределы Великой Моравии и пошёл на крепость Ростислава (наиболее вероятно в сегодняшнем пригороде Братиславы Девине). </a:t>
            </a:r>
            <a:r>
              <a:rPr lang="ru-RU" dirty="0" err="1"/>
              <a:t>Мораване</a:t>
            </a:r>
            <a:r>
              <a:rPr lang="ru-RU" dirty="0"/>
              <a:t> не только успешно отразили натиск рати Людовика, но и, преследуя противника, разорили пограничные земли Баварии.</a:t>
            </a:r>
          </a:p>
          <a:p>
            <a:r>
              <a:rPr lang="ru-RU" dirty="0"/>
              <a:t>В 858 году Ростислав заключил союз с сыном Людовика II Немецкого </a:t>
            </a:r>
            <a:r>
              <a:rPr lang="ru-RU" dirty="0" err="1"/>
              <a:t>Карломаном</a:t>
            </a:r>
            <a:r>
              <a:rPr lang="ru-RU" dirty="0"/>
              <a:t>. В 861 году он поддержал войско </a:t>
            </a:r>
            <a:r>
              <a:rPr lang="ru-RU" dirty="0" err="1"/>
              <a:t>Карломана</a:t>
            </a:r>
            <a:r>
              <a:rPr lang="ru-RU" dirty="0"/>
              <a:t>, воевавшего с Людовиком II.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460" y="1766900"/>
            <a:ext cx="5524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6660" y="6381328"/>
            <a:ext cx="2038586" cy="432048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Моймир</a:t>
            </a:r>
            <a:r>
              <a:rPr lang="ru-RU" sz="2000" dirty="0" smtClean="0"/>
              <a:t> </a:t>
            </a:r>
            <a:r>
              <a:rPr lang="en-US" sz="2000" dirty="0" smtClean="0"/>
              <a:t>II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41" y="1628800"/>
            <a:ext cx="7992888" cy="518457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</a:t>
            </a:r>
            <a:r>
              <a:rPr lang="ru-RU" dirty="0" smtClean="0"/>
              <a:t> 895 </a:t>
            </a:r>
            <a:r>
              <a:rPr lang="ru-RU" dirty="0"/>
              <a:t>году Святополк II, поддерживаемый </a:t>
            </a:r>
            <a:r>
              <a:rPr lang="ru-RU" dirty="0" err="1"/>
              <a:t>Арнульфом</a:t>
            </a:r>
            <a:r>
              <a:rPr lang="ru-RU" dirty="0"/>
              <a:t> </a:t>
            </a:r>
            <a:r>
              <a:rPr lang="ru-RU" dirty="0" err="1"/>
              <a:t>Каринтийским</a:t>
            </a:r>
            <a:r>
              <a:rPr lang="ru-RU" dirty="0"/>
              <a:t>, восстал против своего старшего брата. Начавшийся конфликт ослабил Великую Моравию, и от неё стали отлагаться пограничные территории. Когда в 901 году венгры стали </a:t>
            </a:r>
            <a:r>
              <a:rPr lang="ru-RU" dirty="0" smtClean="0"/>
              <a:t>совершать </a:t>
            </a:r>
            <a:r>
              <a:rPr lang="ru-RU" dirty="0"/>
              <a:t>набеги на земли Восточно-франкского королевства, германская знать заключила мир с Великой Моравией, а </a:t>
            </a:r>
            <a:r>
              <a:rPr lang="ru-RU" dirty="0" err="1"/>
              <a:t>Моймир</a:t>
            </a:r>
            <a:r>
              <a:rPr lang="ru-RU" dirty="0"/>
              <a:t> II помирился с братом, который вернулся на родину. Этот мирный договор также положил конец войне между Великой Моравией и франкским вассалом Богемией, шедшей с 895 года.</a:t>
            </a:r>
          </a:p>
          <a:p>
            <a:r>
              <a:rPr lang="ru-RU" dirty="0"/>
              <a:t>В период с 902 по 906 годы </a:t>
            </a:r>
            <a:r>
              <a:rPr lang="ru-RU" dirty="0" err="1"/>
              <a:t>Моймир</a:t>
            </a:r>
            <a:r>
              <a:rPr lang="ru-RU" dirty="0"/>
              <a:t> II несколько раз отбивал нападки венгров (иногда с помощью баварских войск). </a:t>
            </a:r>
            <a:r>
              <a:rPr lang="ru-RU" dirty="0" err="1"/>
              <a:t>Моймир</a:t>
            </a:r>
            <a:r>
              <a:rPr lang="ru-RU" dirty="0"/>
              <a:t> II и Святополк II предположительно погибли в 907 году в битве при </a:t>
            </a:r>
            <a:r>
              <a:rPr lang="ru-RU" dirty="0" err="1" smtClean="0"/>
              <a:t>Пресбурге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629" y="1628800"/>
            <a:ext cx="2393779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804" y="3861048"/>
            <a:ext cx="2566021" cy="29969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3800" y="1628800"/>
            <a:ext cx="1402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Святополк </a:t>
            </a:r>
            <a:r>
              <a:rPr lang="en-US" dirty="0"/>
              <a:t>II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74813" y="3421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Распад </a:t>
            </a:r>
            <a:r>
              <a:rPr lang="ru-RU" dirty="0" err="1" smtClean="0"/>
              <a:t>Великоморавской</a:t>
            </a:r>
            <a:r>
              <a:rPr lang="ru-RU" dirty="0" smtClean="0"/>
              <a:t> державы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_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D8BBA81-7B49-4987-A5B2-DF5B7D8F12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тонах земли (широкоэкранный формат)</Template>
  <TotalTime>0</TotalTime>
  <Words>531</Words>
  <Application>Microsoft Office PowerPoint</Application>
  <PresentationFormat>Произвольный</PresentationFormat>
  <Paragraphs>46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Corbel</vt:lpstr>
      <vt:lpstr>Wingdings</vt:lpstr>
      <vt:lpstr>Earthtones_16x9</vt:lpstr>
      <vt:lpstr>Кирилл и Мефодий  Великомаравская держава</vt:lpstr>
      <vt:lpstr>Кирилл и Мефодий Кириллица</vt:lpstr>
      <vt:lpstr>Кто такие Кирилл и Мефодий</vt:lpstr>
      <vt:lpstr>Как Кирилл и Мефодий ходили в Хазарию.</vt:lpstr>
      <vt:lpstr>Кириллица </vt:lpstr>
      <vt:lpstr>Великоморавская держава</vt:lpstr>
      <vt:lpstr>Предыстория </vt:lpstr>
      <vt:lpstr>Великоморавская держава в 846 – 870 гг.</vt:lpstr>
      <vt:lpstr>Моймир II</vt:lpstr>
      <vt:lpstr>Вопросы попрезентации</vt:lpstr>
      <vt:lpstr>Куда греческий император отправил Кирилла и Мефодия?</vt:lpstr>
      <vt:lpstr>Сколько букв в Кириллице?</vt:lpstr>
      <vt:lpstr>С какого года в Великоморавии используется славянская письменность? </vt:lpstr>
      <vt:lpstr>Кем считал Людовиг II Растислава?</vt:lpstr>
      <vt:lpstr>Кто востал против Моймира в 895 г. ?</vt:lpstr>
      <vt:lpstr>В каком году распалась Великоморавская держава?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2016-10-09T12:25:25Z</dcterms:created>
  <dcterms:modified xsi:type="dcterms:W3CDTF">2016-10-09T14:41:58Z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