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74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68932040193793642"/>
          <c:y val="0.11627897884080549"/>
          <c:w val="0.31067961165048541"/>
          <c:h val="0.8837209302325581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918510076643657E-2"/>
          <c:y val="0.24310063803291618"/>
          <c:w val="0.48428904355062191"/>
          <c:h val="0.746970185063202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031193414522939E-2"/>
          <c:y val="0.14193497647869635"/>
          <c:w val="0.52694541152458563"/>
          <c:h val="0.8044008535139153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999FF"/>
            </a:solidFill>
            <a:ln w="20648">
              <a:solidFill>
                <a:srgbClr val="000000"/>
              </a:solidFill>
              <a:prstDash val="solid"/>
            </a:ln>
          </c:spPr>
          <c:explosion val="18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0648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941-49E3-8306-5F8E399F0992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0648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6941-49E3-8306-5F8E399F0992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20648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6941-49E3-8306-5F8E399F0992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20648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6941-49E3-8306-5F8E399F0992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20648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6941-49E3-8306-5F8E399F0992}"/>
              </c:ext>
            </c:extLst>
          </c:dPt>
          <c:dLbls>
            <c:spPr>
              <a:noFill/>
              <a:ln w="41297">
                <a:noFill/>
              </a:ln>
            </c:spPr>
            <c:txPr>
              <a:bodyPr/>
              <a:lstStyle/>
              <a:p>
                <a:pPr>
                  <a:defRPr sz="130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Sheet1!$B$1:$F$1</c:f>
              <c:strCache>
                <c:ptCount val="5"/>
                <c:pt idx="0">
                  <c:v>Рестораны</c:v>
                </c:pt>
                <c:pt idx="1">
                  <c:v>Парк-отели, загородные клубы</c:v>
                </c:pt>
                <c:pt idx="2">
                  <c:v>Сетевые кафе</c:v>
                </c:pt>
                <c:pt idx="3">
                  <c:v>Кафе быстрого питания</c:v>
                </c:pt>
                <c:pt idx="4">
                  <c:v>Кафе "SAKURA"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31</c:v>
                </c:pt>
                <c:pt idx="1">
                  <c:v>26</c:v>
                </c:pt>
                <c:pt idx="2">
                  <c:v>20</c:v>
                </c:pt>
                <c:pt idx="3">
                  <c:v>15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941-49E3-8306-5F8E399F099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20648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20648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6941-49E3-8306-5F8E399F0992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20648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6941-49E3-8306-5F8E399F0992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20648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6941-49E3-8306-5F8E399F0992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20648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2-6941-49E3-8306-5F8E399F0992}"/>
              </c:ext>
            </c:extLst>
          </c:dPt>
          <c:dLbls>
            <c:spPr>
              <a:noFill/>
              <a:ln w="41297">
                <a:noFill/>
              </a:ln>
            </c:spPr>
            <c:txPr>
              <a:bodyPr/>
              <a:lstStyle/>
              <a:p>
                <a:pPr>
                  <a:defRPr sz="130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Рестораны</c:v>
                </c:pt>
                <c:pt idx="1">
                  <c:v>Парк-отели, загородные клубы</c:v>
                </c:pt>
                <c:pt idx="2">
                  <c:v>Сетевые кафе</c:v>
                </c:pt>
                <c:pt idx="3">
                  <c:v>Кафе быстрого питания</c:v>
                </c:pt>
                <c:pt idx="4">
                  <c:v>Кафе "SAKURA"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13-6941-49E3-8306-5F8E399F099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20648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20648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6941-49E3-8306-5F8E399F0992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 w="20648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6941-49E3-8306-5F8E399F0992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20648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6941-49E3-8306-5F8E399F0992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20648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6941-49E3-8306-5F8E399F0992}"/>
              </c:ext>
            </c:extLst>
          </c:dPt>
          <c:dLbls>
            <c:spPr>
              <a:noFill/>
              <a:ln w="41297">
                <a:noFill/>
              </a:ln>
            </c:spPr>
            <c:txPr>
              <a:bodyPr/>
              <a:lstStyle/>
              <a:p>
                <a:pPr>
                  <a:defRPr sz="1301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Рестораны</c:v>
                </c:pt>
                <c:pt idx="1">
                  <c:v>Парк-отели, загородные клубы</c:v>
                </c:pt>
                <c:pt idx="2">
                  <c:v>Сетевые кафе</c:v>
                </c:pt>
                <c:pt idx="3">
                  <c:v>Кафе быстрого питания</c:v>
                </c:pt>
                <c:pt idx="4">
                  <c:v>Кафе "SAKURA"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1C-6941-49E3-8306-5F8E399F0992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</c:pie3DChart>
      <c:spPr>
        <a:solidFill>
          <a:srgbClr val="C0C0C0"/>
        </a:solidFill>
        <a:ln w="20648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8002016192759742"/>
          <c:y val="0.10958919986174895"/>
          <c:w val="0.41281138790035615"/>
          <c:h val="0.89041095890410948"/>
        </c:manualLayout>
      </c:layout>
      <c:overlay val="1"/>
      <c:spPr>
        <a:solidFill>
          <a:schemeClr val="accent2">
            <a:lumMod val="20000"/>
            <a:lumOff val="80000"/>
          </a:schemeClr>
        </a:solidFill>
        <a:ln w="5162">
          <a:solidFill>
            <a:srgbClr val="000000"/>
          </a:solidFill>
          <a:prstDash val="solid"/>
        </a:ln>
      </c:spPr>
      <c:txPr>
        <a:bodyPr/>
        <a:lstStyle/>
        <a:p>
          <a:pPr>
            <a:defRPr sz="1788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1"/>
  </c:chart>
  <c:spPr>
    <a:noFill/>
    <a:ln>
      <a:noFill/>
    </a:ln>
  </c:spPr>
  <c:txPr>
    <a:bodyPr/>
    <a:lstStyle/>
    <a:p>
      <a:pPr>
        <a:defRPr sz="1301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361538626963242E-2"/>
          <c:y val="0"/>
          <c:w val="0.45498389497805275"/>
          <c:h val="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E91C-4CCD-B746-2A1C892C4EF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91C-4CCD-B746-2A1C892C4EF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E91C-4CCD-B746-2A1C892C4EF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91C-4CCD-B746-2A1C892C4EFE}"/>
              </c:ext>
            </c:extLst>
          </c:dPt>
          <c:dLbls>
            <c:dLbl>
              <c:idx val="0"/>
              <c:layout>
                <c:manualLayout>
                  <c:x val="-0.11783696891061712"/>
                  <c:y val="-0.194417518254818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91C-4CCD-B746-2A1C892C4EFE}"/>
                </c:ext>
              </c:extLst>
            </c:dLbl>
            <c:dLbl>
              <c:idx val="1"/>
              <c:layout>
                <c:manualLayout>
                  <c:x val="3.564848997498226E-2"/>
                  <c:y val="1.23889863541103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91C-4CCD-B746-2A1C892C4EFE}"/>
                </c:ext>
              </c:extLst>
            </c:dLbl>
            <c:dLbl>
              <c:idx val="2"/>
              <c:layout>
                <c:manualLayout>
                  <c:x val="9.4363869554101143E-2"/>
                  <c:y val="-3.58622714023387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91C-4CCD-B746-2A1C892C4EFE}"/>
                </c:ext>
              </c:extLst>
            </c:dLbl>
            <c:dLbl>
              <c:idx val="3"/>
              <c:layout>
                <c:manualLayout>
                  <c:x val="5.1911067543123947E-2"/>
                  <c:y val="-5.2559258475492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91C-4CCD-B746-2A1C892C4E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Мама+Малыш</c:v>
                </c:pt>
                <c:pt idx="1">
                  <c:v>ДЕТИ-3-4,5</c:v>
                </c:pt>
                <c:pt idx="2">
                  <c:v>ДЕТИ-5-6.5</c:v>
                </c:pt>
                <c:pt idx="3">
                  <c:v>Индивидуальные  занятия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10330</c:v>
                </c:pt>
                <c:pt idx="1">
                  <c:v>4780</c:v>
                </c:pt>
                <c:pt idx="2">
                  <c:v>5429</c:v>
                </c:pt>
                <c:pt idx="3">
                  <c:v>1211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1C-4CCD-B746-2A1C892C4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364633586856013"/>
          <c:y val="5.2719109023762555E-2"/>
          <c:w val="0.40238466032501552"/>
          <c:h val="0.844776722793507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951619723459524E-2"/>
          <c:y val="2.8822248282794439E-2"/>
          <c:w val="0.49756810977684091"/>
          <c:h val="0.9711777517172055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DD4A-48CF-B91C-D1A6619181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D4A-48CF-B91C-D1A6619181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DD4A-48CF-B91C-D1A66191815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D4A-48CF-B91C-D1A661918156}"/>
              </c:ext>
            </c:extLst>
          </c:dPt>
          <c:dLbls>
            <c:dLbl>
              <c:idx val="0"/>
              <c:layout>
                <c:manualLayout>
                  <c:x val="-0.1807386600281691"/>
                  <c:y val="3.17226503601943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D4A-48CF-B91C-D1A661918156}"/>
                </c:ext>
              </c:extLst>
            </c:dLbl>
            <c:dLbl>
              <c:idx val="1"/>
              <c:layout>
                <c:manualLayout>
                  <c:x val="0.10699840078339362"/>
                  <c:y val="-0.228363209917909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D4A-48CF-B91C-D1A661918156}"/>
                </c:ext>
              </c:extLst>
            </c:dLbl>
            <c:dLbl>
              <c:idx val="3"/>
              <c:layout>
                <c:manualLayout>
                  <c:x val="6.9002277105355114E-2"/>
                  <c:y val="-0.2220782427116081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D4A-48CF-B91C-D1A6619181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Sheet1!$B$1:$E$1</c:f>
              <c:strCache>
                <c:ptCount val="4"/>
                <c:pt idx="0">
                  <c:v>Мама+Малыш</c:v>
                </c:pt>
                <c:pt idx="1">
                  <c:v>ДЕТИ-3-4,5</c:v>
                </c:pt>
                <c:pt idx="2">
                  <c:v>ДЕТИ-5-6.5</c:v>
                </c:pt>
                <c:pt idx="3">
                  <c:v>Индивидуальные  занятия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2066</c:v>
                </c:pt>
                <c:pt idx="1">
                  <c:v>956</c:v>
                </c:pt>
                <c:pt idx="2">
                  <c:v>1085.8</c:v>
                </c:pt>
                <c:pt idx="3">
                  <c:v>242.2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4A-48CF-B91C-D1A661918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073745144532164"/>
          <c:y val="0"/>
          <c:w val="0.40926254855467842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7BD8-99E6-4739-8C5B-545B40EA6C8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3A87-58A8-4477-900D-D550461E9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348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7BD8-99E6-4739-8C5B-545B40EA6C8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3A87-58A8-4477-900D-D550461E9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84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7BD8-99E6-4739-8C5B-545B40EA6C8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3A87-58A8-4477-900D-D550461E9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47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7BD8-99E6-4739-8C5B-545B40EA6C8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3A87-58A8-4477-900D-D550461E9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62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7BD8-99E6-4739-8C5B-545B40EA6C8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3A87-58A8-4477-900D-D550461E9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0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7BD8-99E6-4739-8C5B-545B40EA6C8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3A87-58A8-4477-900D-D550461E9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86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7BD8-99E6-4739-8C5B-545B40EA6C8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3A87-58A8-4477-900D-D550461E9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42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7BD8-99E6-4739-8C5B-545B40EA6C8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3A87-58A8-4477-900D-D550461E9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868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7BD8-99E6-4739-8C5B-545B40EA6C8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3A87-58A8-4477-900D-D550461E9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32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7BD8-99E6-4739-8C5B-545B40EA6C8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3A87-58A8-4477-900D-D550461E9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29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C7BD8-99E6-4739-8C5B-545B40EA6C8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33A87-58A8-4477-900D-D550461E9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48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C7BD8-99E6-4739-8C5B-545B40EA6C8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33A87-58A8-4477-900D-D550461E9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40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bryansk.gks.ru/folder/27942" TargetMode="Externa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ales.ru/blogs/university/kontekstnaya-reklama-internet-magazina" TargetMode="External"/><Relationship Id="rId2" Type="http://schemas.openxmlformats.org/officeDocument/2006/relationships/hyperlink" Target="https://www.insales.ru/blogs/university/kak-postroit-smm-strategiy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s://www.insales.ru/blogs/university/pravila-oformleniya-rassylo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stagram.com/dance_together_20/?igshid=1q9p3lqwzqej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s://www.facebook.com/profile.php?id%3D100047241311413&amp;cc_key=" TargetMode="External"/><Relationship Id="rId2" Type="http://schemas.openxmlformats.org/officeDocument/2006/relationships/hyperlink" Target="https://www.instagram.com/fastreac2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hyperlink" Target="https://vk.com/id638487835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FBE8B-D195-4F68-97AD-CC132521A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0560" y="145774"/>
            <a:ext cx="6374294" cy="799202"/>
          </a:xfrm>
        </p:spPr>
        <p:txBody>
          <a:bodyPr>
            <a:normAutofit fontScale="90000"/>
          </a:bodyPr>
          <a:lstStyle/>
          <a:p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</a:t>
            </a: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as one</a:t>
            </a: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BA42C8-A5CC-4202-8C89-6B77DE994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3842" y="5686460"/>
            <a:ext cx="7209183" cy="744675"/>
          </a:xfrm>
        </p:spPr>
        <p:txBody>
          <a:bodyPr>
            <a:normAutofit/>
          </a:bodyPr>
          <a:lstStyle/>
          <a:p>
            <a:r>
              <a:rPr lang="ru-RU" sz="4400" b="1" dirty="0"/>
              <a:t>Целевая аудитория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C5D6889-27AD-4519-A5F9-B31DFBB25E1D}"/>
              </a:ext>
            </a:extLst>
          </p:cNvPr>
          <p:cNvSpPr/>
          <p:nvPr/>
        </p:nvSpPr>
        <p:spPr>
          <a:xfrm>
            <a:off x="0" y="-26504"/>
            <a:ext cx="12192001" cy="29154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EBF791-2067-477F-88EC-901EEFADD9AC}"/>
              </a:ext>
            </a:extLst>
          </p:cNvPr>
          <p:cNvSpPr/>
          <p:nvPr/>
        </p:nvSpPr>
        <p:spPr>
          <a:xfrm>
            <a:off x="0" y="799202"/>
            <a:ext cx="12192000" cy="29154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7533C3-6F06-4679-BDE4-E3273F8582F9}"/>
              </a:ext>
            </a:extLst>
          </p:cNvPr>
          <p:cNvSpPr txBox="1"/>
          <p:nvPr/>
        </p:nvSpPr>
        <p:spPr>
          <a:xfrm>
            <a:off x="2630560" y="1117254"/>
            <a:ext cx="7089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Интерактивное кафе «</a:t>
            </a:r>
            <a:r>
              <a:rPr lang="en-US" sz="2800" b="1" i="1" dirty="0" err="1" smtClean="0"/>
              <a:t>FastReac</a:t>
            </a:r>
            <a:r>
              <a:rPr lang="ru-RU" sz="2800" b="1" i="1" dirty="0" smtClean="0"/>
              <a:t>»</a:t>
            </a:r>
            <a:endParaRPr lang="ru-RU" sz="2800" b="1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9B5717-8EA8-45FD-B5F4-751686796666}"/>
              </a:ext>
            </a:extLst>
          </p:cNvPr>
          <p:cNvSpPr txBox="1"/>
          <p:nvPr/>
        </p:nvSpPr>
        <p:spPr>
          <a:xfrm>
            <a:off x="7540486" y="4572000"/>
            <a:ext cx="4651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</a:t>
            </a:r>
            <a:r>
              <a:rPr lang="ru-RU" sz="2000" b="1" i="1" dirty="0" smtClean="0"/>
              <a:t>Журавков Егор Евгеньевич</a:t>
            </a:r>
            <a:endParaRPr lang="ru-RU" sz="2000" b="1" i="1" dirty="0"/>
          </a:p>
          <a:p>
            <a:r>
              <a:rPr lang="ru-RU" sz="2000" b="1" i="1" dirty="0" smtClean="0"/>
              <a:t>Гаврилова Дарья Павловна</a:t>
            </a:r>
            <a:endParaRPr lang="ru-RU" sz="2000" b="1" i="1" dirty="0"/>
          </a:p>
        </p:txBody>
      </p:sp>
      <p:pic>
        <p:nvPicPr>
          <p:cNvPr id="9" name="Picture 2" descr="https://sun9-17.userapi.com/impg/pBRAVWM1IRWhG6Sr9jUxLrmr-sZ4ClycFnNSWg/5QPZeIZwKyQ.jpg?size=960x1080&amp;quality=96&amp;proxy=1&amp;sign=c2ea7ab3bdf64966eeba66b62a21e0b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35" y="1858249"/>
            <a:ext cx="4549922" cy="499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un9-17.userapi.com/impg/pBRAVWM1IRWhG6Sr9jUxLrmr-sZ4ClycFnNSWg/5QPZeIZwKyQ.jpg?size=960x1080&amp;quality=96&amp;proxy=1&amp;sign=c2ea7ab3bdf64966eeba66b62a21e0b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60" y="1858249"/>
            <a:ext cx="4549922" cy="499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un9-17.userapi.com/impg/pBRAVWM1IRWhG6Sr9jUxLrmr-sZ4ClycFnNSWg/5QPZeIZwKyQ.jpg?size=960x1080&amp;quality=96&amp;proxy=1&amp;sign=c2ea7ab3bdf64966eeba66b62a21e0b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35" y="1858249"/>
            <a:ext cx="4549922" cy="499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966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D4FB9D-5B1B-4A9E-95E1-6AC95F8D4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4E334-9A74-4CDD-B807-9434B3974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591" y="0"/>
            <a:ext cx="4515678" cy="708301"/>
          </a:xfrm>
        </p:spPr>
        <p:txBody>
          <a:bodyPr>
            <a:normAutofit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опрос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2E60413-75D8-4FEF-8E3A-056286410616}"/>
              </a:ext>
            </a:extLst>
          </p:cNvPr>
          <p:cNvSpPr/>
          <p:nvPr/>
        </p:nvSpPr>
        <p:spPr>
          <a:xfrm>
            <a:off x="0" y="681037"/>
            <a:ext cx="12192000" cy="3578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37D8582-5683-41C3-99EB-FFA028FACB68}"/>
              </a:ext>
            </a:extLst>
          </p:cNvPr>
          <p:cNvSpPr/>
          <p:nvPr/>
        </p:nvSpPr>
        <p:spPr>
          <a:xfrm>
            <a:off x="7055126" y="5232259"/>
            <a:ext cx="1391478" cy="2120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96D3B24-946F-4DC6-A032-C4DFB3113306}"/>
              </a:ext>
            </a:extLst>
          </p:cNvPr>
          <p:cNvSpPr/>
          <p:nvPr/>
        </p:nvSpPr>
        <p:spPr>
          <a:xfrm>
            <a:off x="7855225" y="5885585"/>
            <a:ext cx="530087" cy="927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F5E55CA-30DD-4083-AA40-56B259215E8B}"/>
              </a:ext>
            </a:extLst>
          </p:cNvPr>
          <p:cNvSpPr/>
          <p:nvPr/>
        </p:nvSpPr>
        <p:spPr>
          <a:xfrm>
            <a:off x="7603433" y="6361775"/>
            <a:ext cx="516835" cy="2120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C18DE23-0FC8-4D00-BF14-E69A8E6D0969}"/>
              </a:ext>
            </a:extLst>
          </p:cNvPr>
          <p:cNvSpPr/>
          <p:nvPr/>
        </p:nvSpPr>
        <p:spPr>
          <a:xfrm>
            <a:off x="7603434" y="4942390"/>
            <a:ext cx="652670" cy="157602"/>
          </a:xfrm>
          <a:prstGeom prst="rect">
            <a:avLst/>
          </a:prstGeom>
          <a:solidFill>
            <a:srgbClr val="EEEEEE"/>
          </a:solidFill>
          <a:ln>
            <a:solidFill>
              <a:srgbClr val="EEE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730C7E6-7FB3-43AD-923C-1131BFE82F9D}"/>
              </a:ext>
            </a:extLst>
          </p:cNvPr>
          <p:cNvSpPr/>
          <p:nvPr/>
        </p:nvSpPr>
        <p:spPr>
          <a:xfrm>
            <a:off x="7739269" y="5604769"/>
            <a:ext cx="516835" cy="17388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78ED8D2-784E-4E69-8A23-520EE21B0178}"/>
              </a:ext>
            </a:extLst>
          </p:cNvPr>
          <p:cNvSpPr/>
          <p:nvPr/>
        </p:nvSpPr>
        <p:spPr>
          <a:xfrm>
            <a:off x="7739269" y="6042809"/>
            <a:ext cx="516835" cy="212034"/>
          </a:xfrm>
          <a:prstGeom prst="rect">
            <a:avLst/>
          </a:prstGeom>
          <a:solidFill>
            <a:srgbClr val="F3F3F3"/>
          </a:solidFill>
          <a:ln>
            <a:solidFill>
              <a:srgbClr val="EEE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Объект 12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5" t="34462" r="38747" b="30154"/>
          <a:stretch>
            <a:fillRect/>
          </a:stretch>
        </p:blipFill>
        <p:spPr bwMode="auto">
          <a:xfrm>
            <a:off x="820870" y="1841347"/>
            <a:ext cx="3907884" cy="2138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1" t="32307" r="34613" b="31384"/>
          <a:stretch>
            <a:fillRect/>
          </a:stretch>
        </p:blipFill>
        <p:spPr bwMode="auto">
          <a:xfrm>
            <a:off x="6735763" y="1841347"/>
            <a:ext cx="4489586" cy="2062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1" t="35077" r="32355" b="29231"/>
          <a:stretch>
            <a:fillRect/>
          </a:stretch>
        </p:blipFill>
        <p:spPr bwMode="auto">
          <a:xfrm>
            <a:off x="659387" y="4353445"/>
            <a:ext cx="4335640" cy="2130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1" t="38461" r="28558" b="25230"/>
          <a:stretch>
            <a:fillRect/>
          </a:stretch>
        </p:blipFill>
        <p:spPr bwMode="auto">
          <a:xfrm>
            <a:off x="6122126" y="4353445"/>
            <a:ext cx="5007428" cy="2220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147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4C2AD3-BD6C-437E-B51C-A67145322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46806-0C1A-4746-9D3D-E4831523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591" y="0"/>
            <a:ext cx="4475921" cy="721553"/>
          </a:xfrm>
        </p:spPr>
        <p:txBody>
          <a:bodyPr>
            <a:normAutofit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опрос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6348A0E-9DF5-4C18-B2A9-12EAD68F1787}"/>
              </a:ext>
            </a:extLst>
          </p:cNvPr>
          <p:cNvSpPr/>
          <p:nvPr/>
        </p:nvSpPr>
        <p:spPr>
          <a:xfrm>
            <a:off x="0" y="681037"/>
            <a:ext cx="12192000" cy="33130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485689-4FF5-4A36-B175-03C21F8E0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521" y="5989982"/>
            <a:ext cx="355762" cy="691959"/>
          </a:xfrm>
          <a:prstGeom prst="rect">
            <a:avLst/>
          </a:prstGeom>
          <a:solidFill>
            <a:srgbClr val="EEEEEE"/>
          </a:solidFill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5D9E51B-3878-4ACC-8E2E-A05F9B208FB5}"/>
              </a:ext>
            </a:extLst>
          </p:cNvPr>
          <p:cNvSpPr/>
          <p:nvPr/>
        </p:nvSpPr>
        <p:spPr>
          <a:xfrm>
            <a:off x="4161183" y="5327374"/>
            <a:ext cx="569843" cy="14577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2134053-3F68-45FB-960D-2AF9ECF8A340}"/>
              </a:ext>
            </a:extLst>
          </p:cNvPr>
          <p:cNvSpPr/>
          <p:nvPr/>
        </p:nvSpPr>
        <p:spPr>
          <a:xfrm>
            <a:off x="4333461" y="5579165"/>
            <a:ext cx="397565" cy="1374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FDFCD4B-0E49-4739-A110-FDB2B5D70106}"/>
              </a:ext>
            </a:extLst>
          </p:cNvPr>
          <p:cNvSpPr/>
          <p:nvPr/>
        </p:nvSpPr>
        <p:spPr>
          <a:xfrm>
            <a:off x="4333461" y="5817704"/>
            <a:ext cx="397565" cy="17227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84F52DF-A6F1-4A83-9FA6-9AF2110CA2D3}"/>
              </a:ext>
            </a:extLst>
          </p:cNvPr>
          <p:cNvSpPr/>
          <p:nvPr/>
        </p:nvSpPr>
        <p:spPr>
          <a:xfrm>
            <a:off x="4333462" y="6091105"/>
            <a:ext cx="304800" cy="1722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1E44FAE-07EF-4F18-BB4D-21ECBE2FE528}"/>
              </a:ext>
            </a:extLst>
          </p:cNvPr>
          <p:cNvSpPr/>
          <p:nvPr/>
        </p:nvSpPr>
        <p:spPr>
          <a:xfrm>
            <a:off x="4333462" y="6361043"/>
            <a:ext cx="304800" cy="126559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8E223E8-B681-4721-B8EE-8A8427F2C56C}"/>
              </a:ext>
            </a:extLst>
          </p:cNvPr>
          <p:cNvSpPr/>
          <p:nvPr/>
        </p:nvSpPr>
        <p:spPr>
          <a:xfrm>
            <a:off x="10402957" y="5579165"/>
            <a:ext cx="597176" cy="13741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DA0C36F-84CC-42C4-8EDF-F46726A37DDE}"/>
              </a:ext>
            </a:extLst>
          </p:cNvPr>
          <p:cNvSpPr/>
          <p:nvPr/>
        </p:nvSpPr>
        <p:spPr>
          <a:xfrm>
            <a:off x="10402957" y="5762607"/>
            <a:ext cx="597176" cy="1925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ED266F4-90E6-421C-B6F9-CA602C6490D8}"/>
              </a:ext>
            </a:extLst>
          </p:cNvPr>
          <p:cNvSpPr/>
          <p:nvPr/>
        </p:nvSpPr>
        <p:spPr>
          <a:xfrm>
            <a:off x="10535478" y="6001146"/>
            <a:ext cx="464655" cy="192513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9C7D3B7-C900-48EE-86A8-FEB5E81A7772}"/>
              </a:ext>
            </a:extLst>
          </p:cNvPr>
          <p:cNvSpPr/>
          <p:nvPr/>
        </p:nvSpPr>
        <p:spPr>
          <a:xfrm>
            <a:off x="10535478" y="6263383"/>
            <a:ext cx="464655" cy="1925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8" t="31078" r="32700" b="33231"/>
          <a:stretch>
            <a:fillRect/>
          </a:stretch>
        </p:blipFill>
        <p:spPr bwMode="auto">
          <a:xfrm>
            <a:off x="719635" y="1498399"/>
            <a:ext cx="4165873" cy="2124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8" t="30463" r="38583" b="32922"/>
          <a:stretch>
            <a:fillRect/>
          </a:stretch>
        </p:blipFill>
        <p:spPr bwMode="auto">
          <a:xfrm>
            <a:off x="6780401" y="1498400"/>
            <a:ext cx="4018227" cy="2124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8" t="36000" r="34604" b="28000"/>
          <a:stretch>
            <a:fillRect/>
          </a:stretch>
        </p:blipFill>
        <p:spPr bwMode="auto">
          <a:xfrm>
            <a:off x="3708337" y="3880741"/>
            <a:ext cx="4503846" cy="2382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7010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4E1935-A5D0-40BD-AAAB-41B2C9EFD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212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B4FB25-74CB-45FF-8E15-1DC26F55F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878" y="0"/>
            <a:ext cx="4475922" cy="840823"/>
          </a:xfrm>
        </p:spPr>
        <p:txBody>
          <a:bodyPr>
            <a:normAutofit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опрос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07F68F-4ABB-43A7-BDB4-202299DF7BEA}"/>
              </a:ext>
            </a:extLst>
          </p:cNvPr>
          <p:cNvSpPr/>
          <p:nvPr/>
        </p:nvSpPr>
        <p:spPr>
          <a:xfrm>
            <a:off x="0" y="701675"/>
            <a:ext cx="12192000" cy="27829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CDFF4E1-3423-480F-BA8C-E9F48C8CDB28}"/>
              </a:ext>
            </a:extLst>
          </p:cNvPr>
          <p:cNvSpPr/>
          <p:nvPr/>
        </p:nvSpPr>
        <p:spPr>
          <a:xfrm>
            <a:off x="4108174" y="4903304"/>
            <a:ext cx="437322" cy="15902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9EA8853-74B7-4314-8954-29A365809673}"/>
              </a:ext>
            </a:extLst>
          </p:cNvPr>
          <p:cNvSpPr/>
          <p:nvPr/>
        </p:nvSpPr>
        <p:spPr>
          <a:xfrm flipV="1">
            <a:off x="4108174" y="5108048"/>
            <a:ext cx="437322" cy="1590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E673A4E-68EB-4733-B450-8F4ACFAC3B23}"/>
              </a:ext>
            </a:extLst>
          </p:cNvPr>
          <p:cNvSpPr/>
          <p:nvPr/>
        </p:nvSpPr>
        <p:spPr>
          <a:xfrm>
            <a:off x="4267200" y="5312792"/>
            <a:ext cx="159026" cy="15902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E167190-F899-4F29-B3B7-EE3A73B709F5}"/>
              </a:ext>
            </a:extLst>
          </p:cNvPr>
          <p:cNvSpPr/>
          <p:nvPr/>
        </p:nvSpPr>
        <p:spPr>
          <a:xfrm>
            <a:off x="4267200" y="6056243"/>
            <a:ext cx="278296" cy="15902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80E9277-A30E-4CF8-92D0-488719B0C8B9}"/>
              </a:ext>
            </a:extLst>
          </p:cNvPr>
          <p:cNvSpPr/>
          <p:nvPr/>
        </p:nvSpPr>
        <p:spPr>
          <a:xfrm>
            <a:off x="4267200" y="5605670"/>
            <a:ext cx="278296" cy="1590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F401DFC-F82A-4C82-B218-B0C58C201B44}"/>
              </a:ext>
            </a:extLst>
          </p:cNvPr>
          <p:cNvSpPr/>
          <p:nvPr/>
        </p:nvSpPr>
        <p:spPr>
          <a:xfrm>
            <a:off x="4267200" y="6347791"/>
            <a:ext cx="278296" cy="159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81F29FC-1502-49E2-B052-DC02A6AD79F6}"/>
              </a:ext>
            </a:extLst>
          </p:cNvPr>
          <p:cNvSpPr/>
          <p:nvPr/>
        </p:nvSpPr>
        <p:spPr>
          <a:xfrm>
            <a:off x="10535478" y="5062330"/>
            <a:ext cx="477079" cy="20474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94A2D2C-D08C-4B43-B7E9-C78A5BE0109D}"/>
              </a:ext>
            </a:extLst>
          </p:cNvPr>
          <p:cNvSpPr/>
          <p:nvPr/>
        </p:nvSpPr>
        <p:spPr>
          <a:xfrm>
            <a:off x="10721009" y="5312792"/>
            <a:ext cx="159026" cy="204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016AAA2-DD3C-468F-AC96-2B9801EEC19E}"/>
              </a:ext>
            </a:extLst>
          </p:cNvPr>
          <p:cNvSpPr/>
          <p:nvPr/>
        </p:nvSpPr>
        <p:spPr>
          <a:xfrm>
            <a:off x="10628245" y="5662324"/>
            <a:ext cx="384312" cy="20474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0A26E1C-5BEC-46A9-BF3D-49F593B16E97}"/>
              </a:ext>
            </a:extLst>
          </p:cNvPr>
          <p:cNvSpPr/>
          <p:nvPr/>
        </p:nvSpPr>
        <p:spPr>
          <a:xfrm>
            <a:off x="10628245" y="5963478"/>
            <a:ext cx="384312" cy="927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B78D9BF-6586-4F6A-9FC7-C02216FE86A1}"/>
              </a:ext>
            </a:extLst>
          </p:cNvPr>
          <p:cNvSpPr/>
          <p:nvPr/>
        </p:nvSpPr>
        <p:spPr>
          <a:xfrm>
            <a:off x="10721009" y="6156325"/>
            <a:ext cx="159026" cy="19146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9A0A52C-FACC-4B91-B2ED-CECEB22CCC3D}"/>
              </a:ext>
            </a:extLst>
          </p:cNvPr>
          <p:cNvSpPr/>
          <p:nvPr/>
        </p:nvSpPr>
        <p:spPr>
          <a:xfrm>
            <a:off x="10628245" y="6414051"/>
            <a:ext cx="384312" cy="159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Объект 22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1" t="36923" r="25272" b="20000"/>
          <a:stretch>
            <a:fillRect/>
          </a:stretch>
        </p:blipFill>
        <p:spPr bwMode="auto">
          <a:xfrm>
            <a:off x="27791" y="979970"/>
            <a:ext cx="6312049" cy="2756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6" t="37538" r="25089" b="18768"/>
          <a:stretch>
            <a:fillRect/>
          </a:stretch>
        </p:blipFill>
        <p:spPr bwMode="auto">
          <a:xfrm>
            <a:off x="5598058" y="3735977"/>
            <a:ext cx="5862422" cy="2879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7471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05868-A7FF-44E6-BB66-5D5656192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1680"/>
            <a:ext cx="9467850" cy="681037"/>
          </a:xfrm>
        </p:spPr>
        <p:txBody>
          <a:bodyPr>
            <a:normAutofit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Целевые группы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A01B35-903D-465D-98E0-3FA2F5D5C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8" y="1193833"/>
            <a:ext cx="11104492" cy="5813978"/>
          </a:xfrm>
        </p:spPr>
        <p:txBody>
          <a:bodyPr>
            <a:normAutofit/>
          </a:bodyPr>
          <a:lstStyle/>
          <a:p>
            <a:endParaRPr lang="ru-RU" sz="3200" dirty="0"/>
          </a:p>
          <a:p>
            <a:r>
              <a:rPr lang="ru-RU" b="1" dirty="0" smtClean="0"/>
              <a:t> </a:t>
            </a:r>
            <a:endParaRPr lang="ru-RU" dirty="0"/>
          </a:p>
          <a:p>
            <a:endParaRPr lang="ru-RU" sz="32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2D3DB4E-80D4-4BCA-A6C9-55CC9A7D3F68}"/>
              </a:ext>
            </a:extLst>
          </p:cNvPr>
          <p:cNvSpPr/>
          <p:nvPr/>
        </p:nvSpPr>
        <p:spPr>
          <a:xfrm>
            <a:off x="0" y="681037"/>
            <a:ext cx="12192000" cy="3313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4137" y="1820767"/>
            <a:ext cx="6096000" cy="26068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/>
              <a:t>Студенты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/>
              <a:t> Школьники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/>
              <a:t> Работающие студенты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/>
              <a:t>Молодые семьи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/>
              <a:t>Люди в возрасте от 25 до 35 лет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b="1" dirty="0"/>
              <a:t>Юбиляры/ именинники</a:t>
            </a:r>
            <a:r>
              <a:rPr lang="en-US" b="1" dirty="0"/>
              <a:t>,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b="1" dirty="0"/>
              <a:t>их друзья и родственники</a:t>
            </a:r>
          </a:p>
        </p:txBody>
      </p:sp>
      <p:pic>
        <p:nvPicPr>
          <p:cNvPr id="8" name="Picture 2" descr="https://sun9-17.userapi.com/impg/pBRAVWM1IRWhG6Sr9jUxLrmr-sZ4ClycFnNSWg/5QPZeIZwKyQ.jpg?size=960x1080&amp;quality=96&amp;proxy=1&amp;sign=c2ea7ab3bdf64966eeba66b62a21e0b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672" y="1173534"/>
            <a:ext cx="4563718" cy="501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932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8A89F-A7F6-462A-ACDD-4E0253A5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613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типичного клиента танцевальной студии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70B47F-D6B1-4534-96EB-02C5E17F2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374" y="1255918"/>
            <a:ext cx="10979426" cy="268323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200" b="1" dirty="0"/>
              <a:t>С</a:t>
            </a:r>
            <a:r>
              <a:rPr lang="ru-RU" sz="3200" b="1" dirty="0" smtClean="0"/>
              <a:t>туденты</a:t>
            </a:r>
            <a:endParaRPr lang="ru-RU" sz="32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/>
              <a:t>Домохозяйки с детьми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 smtClean="0"/>
              <a:t>Школьник</a:t>
            </a:r>
            <a:endParaRPr lang="ru-RU" sz="32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/>
              <a:t>Активные пользователи социальных сетей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/>
              <a:t>Люди с </a:t>
            </a:r>
            <a:r>
              <a:rPr lang="ru-RU" sz="3200" b="1" dirty="0" smtClean="0"/>
              <a:t>минимальным доходом(данный </a:t>
            </a:r>
            <a:r>
              <a:rPr lang="ru-RU" sz="3200" b="1" dirty="0"/>
              <a:t>доход позволит оплачивать услуги)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 smtClean="0"/>
              <a:t>Лица</a:t>
            </a:r>
            <a:r>
              <a:rPr lang="en-US" sz="3200" b="1" dirty="0" smtClean="0"/>
              <a:t>,</a:t>
            </a:r>
            <a:r>
              <a:rPr lang="ru-RU" sz="3200" b="1" dirty="0" smtClean="0"/>
              <a:t> любящие вкусно поесть</a:t>
            </a:r>
            <a:endParaRPr lang="ru-RU" sz="32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 smtClean="0"/>
              <a:t>Юбиляры(организация праздничного стола)</a:t>
            </a:r>
            <a:endParaRPr lang="ru-RU" sz="32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dirty="0"/>
              <a:t> М</a:t>
            </a:r>
            <a:r>
              <a:rPr lang="ru-RU" sz="3200" b="1" dirty="0" smtClean="0"/>
              <a:t>олодые пары</a:t>
            </a:r>
            <a:endParaRPr lang="ru-RU" sz="3200" b="1" dirty="0"/>
          </a:p>
          <a:p>
            <a:pPr>
              <a:buFont typeface="Wingdings" panose="05000000000000000000" pitchFamily="2" charset="2"/>
              <a:buChar char="ü"/>
            </a:pPr>
            <a:endParaRPr lang="ru-RU" sz="32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F6A9919-3028-45B4-8A4E-431EB34F817A}"/>
              </a:ext>
            </a:extLst>
          </p:cNvPr>
          <p:cNvSpPr/>
          <p:nvPr/>
        </p:nvSpPr>
        <p:spPr>
          <a:xfrm>
            <a:off x="0" y="761309"/>
            <a:ext cx="12192000" cy="35145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89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8A89F-A7F6-462A-ACDD-4E0253A5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61309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Целевой сегмент на рынке услуг, %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F6A9919-3028-45B4-8A4E-431EB34F817A}"/>
              </a:ext>
            </a:extLst>
          </p:cNvPr>
          <p:cNvSpPr/>
          <p:nvPr/>
        </p:nvSpPr>
        <p:spPr>
          <a:xfrm>
            <a:off x="0" y="761309"/>
            <a:ext cx="12192000" cy="35145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A5D36ADF-9704-4E52-8563-11F699800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7248" y="1766745"/>
            <a:ext cx="400902" cy="457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dirty="0"/>
              <a:t>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D8B1166-18E2-47FA-913A-E1BF635C429C}"/>
              </a:ext>
            </a:extLst>
          </p:cNvPr>
          <p:cNvSpPr/>
          <p:nvPr/>
        </p:nvSpPr>
        <p:spPr>
          <a:xfrm>
            <a:off x="0" y="1165572"/>
            <a:ext cx="11914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spc="-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Объем платных услуг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1 января 2020 году по данным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Брянскстата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3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https://bryansk.gks.ru/folder/27942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составил 265,8 млн. руб. (</a:t>
            </a:r>
            <a:r>
              <a:rPr lang="ru-RU" sz="3200" dirty="0">
                <a:latin typeface="Times New Roman" panose="02020603050405020304" pitchFamily="18" charset="0"/>
              </a:rPr>
              <a:t>услуги населению, спорт, развлечения)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4BDE8C6-E9BD-463E-8CAA-71D086FC3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9">
            <a:extLst>
              <a:ext uri="{FF2B5EF4-FFF2-40B4-BE49-F238E27FC236}">
                <a16:creationId xmlns:a16="http://schemas.microsoft.com/office/drawing/2014/main" id="{0B50648E-E554-4B64-9291-18E0BCBC278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71449" y="2473152"/>
          <a:ext cx="11743047" cy="415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Object 1"/>
          <p:cNvGraphicFramePr>
            <a:graphicFrameLocks noChangeAspect="1"/>
          </p:cNvGraphicFramePr>
          <p:nvPr>
            <p:extLst/>
          </p:nvPr>
        </p:nvGraphicFramePr>
        <p:xfrm>
          <a:off x="1268035" y="3419737"/>
          <a:ext cx="871540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33655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783CD-C246-4205-983B-1D250C9090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C39AC1-3373-43A7-B3F5-93B839A0A4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44483C-A33D-489D-967A-46E935E66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40"/>
            <a:ext cx="12192000" cy="687625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57E0089-509F-4076-AA3E-2CBF71F33A2C}"/>
              </a:ext>
            </a:extLst>
          </p:cNvPr>
          <p:cNvSpPr/>
          <p:nvPr/>
        </p:nvSpPr>
        <p:spPr>
          <a:xfrm>
            <a:off x="0" y="761309"/>
            <a:ext cx="12192000" cy="35145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51891-1640-44FD-A4DC-8FADF1489FB4}"/>
              </a:ext>
            </a:extLst>
          </p:cNvPr>
          <p:cNvSpPr txBox="1"/>
          <p:nvPr/>
        </p:nvSpPr>
        <p:spPr>
          <a:xfrm>
            <a:off x="550985" y="109916"/>
            <a:ext cx="11641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Целевая аудитория в количественном и стоимостном отношении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541CAD-6F3B-4A7A-A6DC-63A24309797D}"/>
              </a:ext>
            </a:extLst>
          </p:cNvPr>
          <p:cNvSpPr txBox="1"/>
          <p:nvPr/>
        </p:nvSpPr>
        <p:spPr>
          <a:xfrm>
            <a:off x="270124" y="1396431"/>
            <a:ext cx="5790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/>
              <a:t>1.Количественное отношение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962F99-0BCD-467B-AFEA-AADCD7F4F67B}"/>
              </a:ext>
            </a:extLst>
          </p:cNvPr>
          <p:cNvSpPr txBox="1"/>
          <p:nvPr/>
        </p:nvSpPr>
        <p:spPr>
          <a:xfrm>
            <a:off x="6371492" y="1386490"/>
            <a:ext cx="5790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/>
              <a:t>2.Стоимостные отношения 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ED5FA38E-979B-4F23-845D-1F21FF612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20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18">
            <a:extLst>
              <a:ext uri="{FF2B5EF4-FFF2-40B4-BE49-F238E27FC236}">
                <a16:creationId xmlns:a16="http://schemas.microsoft.com/office/drawing/2014/main" id="{4954B4CD-A97A-45BA-ACBE-01CDD8F6D57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161585" y="1742016"/>
          <a:ext cx="6696048" cy="3515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ectangle 10">
            <a:extLst>
              <a:ext uri="{FF2B5EF4-FFF2-40B4-BE49-F238E27FC236}">
                <a16:creationId xmlns:a16="http://schemas.microsoft.com/office/drawing/2014/main" id="{7F8772E0-8EE8-497E-AA77-A82D419BB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6370" y="26611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" name="Объект 24">
            <a:extLst>
              <a:ext uri="{FF2B5EF4-FFF2-40B4-BE49-F238E27FC236}">
                <a16:creationId xmlns:a16="http://schemas.microsoft.com/office/drawing/2014/main" id="{B31C813A-2CB8-44B2-B4A0-02D355DEB01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491556" y="2121877"/>
          <a:ext cx="6696048" cy="275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F804550-2945-4911-B0B4-CEE2DD8112E8}"/>
              </a:ext>
            </a:extLst>
          </p:cNvPr>
          <p:cNvSpPr/>
          <p:nvPr/>
        </p:nvSpPr>
        <p:spPr>
          <a:xfrm>
            <a:off x="550985" y="5148283"/>
            <a:ext cx="5716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Размер целевой группы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студии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«Танцуем Вместе»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среднесрочном периоде, чел</a:t>
            </a:r>
            <a:endParaRPr lang="ru-RU" sz="200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67D8BAD-D1D4-4045-9446-89D027341BF9}"/>
              </a:ext>
            </a:extLst>
          </p:cNvPr>
          <p:cNvSpPr/>
          <p:nvPr/>
        </p:nvSpPr>
        <p:spPr>
          <a:xfrm>
            <a:off x="6065540" y="507364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Размер целевой группы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студии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«Танцуем Вместе»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стоимостном виде,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885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8A89F-A7F6-462A-ACDD-4E0253A5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61309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F6A9919-3028-45B4-8A4E-431EB34F817A}"/>
              </a:ext>
            </a:extLst>
          </p:cNvPr>
          <p:cNvSpPr/>
          <p:nvPr/>
        </p:nvSpPr>
        <p:spPr>
          <a:xfrm>
            <a:off x="0" y="761309"/>
            <a:ext cx="12192000" cy="35145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A0FB351B-26A4-4569-B7B9-6E3CAF921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63607" y="132522"/>
            <a:ext cx="427383" cy="6287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29713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05868-A7FF-44E6-BB66-5D5656192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92" y="-12301"/>
            <a:ext cx="11816862" cy="681037"/>
          </a:xfrm>
        </p:spPr>
        <p:txBody>
          <a:bodyPr>
            <a:normAutofit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Важность определения целевой аудитории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A01B35-903D-465D-98E0-3FA2F5D5C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8" y="1193833"/>
            <a:ext cx="5367129" cy="58139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dirty="0"/>
          </a:p>
          <a:p>
            <a:endParaRPr lang="ru-RU" sz="32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2D3DB4E-80D4-4BCA-A6C9-55CC9A7D3F68}"/>
              </a:ext>
            </a:extLst>
          </p:cNvPr>
          <p:cNvSpPr/>
          <p:nvPr/>
        </p:nvSpPr>
        <p:spPr>
          <a:xfrm>
            <a:off x="0" y="681037"/>
            <a:ext cx="12192000" cy="3313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73035-C3B4-407E-9D00-F881843B5E5C}"/>
              </a:ext>
            </a:extLst>
          </p:cNvPr>
          <p:cNvSpPr txBox="1"/>
          <p:nvPr/>
        </p:nvSpPr>
        <p:spPr>
          <a:xfrm>
            <a:off x="382658" y="1193833"/>
            <a:ext cx="38845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построение максимально успешной рекламной кампании (</a:t>
            </a:r>
            <a:r>
              <a:rPr lang="ru-RU" sz="2400" b="1" u="sng" dirty="0">
                <a:hlinkClick r:id="rId2"/>
              </a:rPr>
              <a:t>SMM</a:t>
            </a:r>
            <a:r>
              <a:rPr lang="ru-RU" sz="2400" b="1" dirty="0"/>
              <a:t>, баннерной, </a:t>
            </a:r>
            <a:r>
              <a:rPr lang="ru-RU" sz="2400" b="1" u="sng" dirty="0">
                <a:hlinkClick r:id="rId3"/>
              </a:rPr>
              <a:t>контекстной</a:t>
            </a:r>
            <a:r>
              <a:rPr lang="ru-RU" sz="2400" b="1" dirty="0"/>
              <a:t>, </a:t>
            </a:r>
            <a:r>
              <a:rPr lang="ru-RU" sz="2400" b="1" u="sng" dirty="0">
                <a:hlinkClick r:id="rId4"/>
              </a:rPr>
              <a:t>рассылок</a:t>
            </a:r>
            <a:r>
              <a:rPr lang="ru-RU" sz="2400" b="1" dirty="0"/>
              <a:t>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формирование оптимального для конкретной ЦА ассортимента;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общение с клиентами</a:t>
            </a:r>
            <a:r>
              <a:rPr lang="ru-RU" sz="2400" dirty="0"/>
              <a:t>,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D1E48-A2F5-4147-9E24-1CD1E04D9C66}"/>
              </a:ext>
            </a:extLst>
          </p:cNvPr>
          <p:cNvSpPr txBox="1"/>
          <p:nvPr/>
        </p:nvSpPr>
        <p:spPr>
          <a:xfrm>
            <a:off x="8686800" y="1100000"/>
            <a:ext cx="350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проведение акций, распродаж и других маркетинговых кампаний, нацеленных на привлечение новых покупателей</a:t>
            </a:r>
            <a:r>
              <a:rPr lang="ru-RU" sz="2400" b="1" dirty="0" smtClean="0"/>
              <a:t>;</a:t>
            </a:r>
            <a:endParaRPr lang="ru-RU" sz="24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подбор новых и уникальных услуг, которые будут интересны конкретной ЦА.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E6E890-EC52-4614-A3E4-7116D2CDDA83}"/>
              </a:ext>
            </a:extLst>
          </p:cNvPr>
          <p:cNvSpPr txBox="1"/>
          <p:nvPr/>
        </p:nvSpPr>
        <p:spPr>
          <a:xfrm>
            <a:off x="733425" y="898446"/>
            <a:ext cx="5083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/>
              <a:t>Причины:</a:t>
            </a:r>
          </a:p>
        </p:txBody>
      </p:sp>
      <p:pic>
        <p:nvPicPr>
          <p:cNvPr id="11" name="Picture 2" descr="https://sun9-17.userapi.com/impg/pBRAVWM1IRWhG6Sr9jUxLrmr-sZ4ClycFnNSWg/5QPZeIZwKyQ.jpg?size=960x1080&amp;quality=96&amp;proxy=1&amp;sign=c2ea7ab3bdf64966eeba66b62a21e0b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892" y="1465972"/>
            <a:ext cx="3784216" cy="41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17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61614-7C58-4F9E-9D8A-9F0662728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1390"/>
          </a:xfrm>
        </p:spPr>
        <p:txBody>
          <a:bodyPr>
            <a:normAutofit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Отношение целевой группы к определенной сфере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4BA6E9-D55D-4792-9C7E-049075D4C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275" y="993913"/>
            <a:ext cx="5454925" cy="1004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Схема нашего бизнеса </a:t>
            </a:r>
            <a:r>
              <a:rPr lang="en-US" sz="3200" b="1" dirty="0"/>
              <a:t>B</a:t>
            </a:r>
            <a:r>
              <a:rPr lang="ru-RU" sz="3200" b="1" dirty="0"/>
              <a:t>2</a:t>
            </a:r>
            <a:r>
              <a:rPr lang="en-US" sz="3200" b="1" dirty="0"/>
              <a:t>C</a:t>
            </a:r>
            <a:endParaRPr lang="ru-RU" sz="32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84D4B7-062F-4497-AA64-F4485D7FEA61}"/>
              </a:ext>
            </a:extLst>
          </p:cNvPr>
          <p:cNvSpPr/>
          <p:nvPr/>
        </p:nvSpPr>
        <p:spPr>
          <a:xfrm>
            <a:off x="0" y="702366"/>
            <a:ext cx="12192000" cy="29154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44C25B-DFC0-4F61-B5BF-6B4F19275D46}"/>
              </a:ext>
            </a:extLst>
          </p:cNvPr>
          <p:cNvSpPr txBox="1"/>
          <p:nvPr/>
        </p:nvSpPr>
        <p:spPr>
          <a:xfrm>
            <a:off x="225288" y="1410528"/>
            <a:ext cx="56578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u="sng" dirty="0"/>
              <a:t>Бизнес-для-потребителя</a:t>
            </a:r>
            <a:r>
              <a:rPr lang="ru-RU" sz="2600" dirty="0"/>
              <a:t> </a:t>
            </a:r>
            <a:r>
              <a:rPr lang="ru-RU" sz="2600" i="1" dirty="0"/>
              <a:t> - </a:t>
            </a:r>
            <a:r>
              <a:rPr lang="ru-RU" sz="2600" i="1" dirty="0" smtClean="0"/>
              <a:t>наше кафе оказывает </a:t>
            </a:r>
            <a:r>
              <a:rPr lang="ru-RU" sz="2600" i="1" dirty="0"/>
              <a:t>услугу «конечным» </a:t>
            </a:r>
            <a:r>
              <a:rPr lang="ru-RU" sz="2600" i="1" dirty="0" smtClean="0"/>
              <a:t>потребителям </a:t>
            </a:r>
            <a:r>
              <a:rPr lang="ru-RU" sz="2600" i="1" dirty="0"/>
              <a:t>(</a:t>
            </a:r>
            <a:r>
              <a:rPr lang="ru-RU" sz="2600" i="1" dirty="0" err="1"/>
              <a:t>Consumer</a:t>
            </a:r>
            <a:r>
              <a:rPr lang="ru-RU" sz="2600" i="1" dirty="0"/>
              <a:t>). </a:t>
            </a:r>
          </a:p>
          <a:p>
            <a:r>
              <a:rPr lang="ru-RU" sz="2600" i="1" dirty="0"/>
              <a:t>Клиенты </a:t>
            </a:r>
            <a:r>
              <a:rPr lang="ru-RU" sz="2600" i="1" dirty="0" smtClean="0"/>
              <a:t>нашего интерактивного кафе </a:t>
            </a:r>
            <a:r>
              <a:rPr lang="ru-RU" sz="2600" i="1" dirty="0"/>
              <a:t>пользуются услугой, с целью удовлетворения своих индивидуальных потребностей. Объектом взаимодействия является услуга, а субъектами: танцевальная студия «Танцуем вместе» (мы оказываем услугу), с одной стороны и наши клиенты, с другой стороны.</a:t>
            </a:r>
          </a:p>
        </p:txBody>
      </p:sp>
      <p:pic>
        <p:nvPicPr>
          <p:cNvPr id="7" name="Picture 2" descr="https://sun9-17.userapi.com/impg/pBRAVWM1IRWhG6Sr9jUxLrmr-sZ4ClycFnNSWg/5QPZeIZwKyQ.jpg?size=960x1080&amp;quality=96&amp;proxy=1&amp;sign=c2ea7ab3bdf64966eeba66b62a21e0b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509" y="2131117"/>
            <a:ext cx="3784216" cy="41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644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598D98-5A73-47E6-AFCC-713DE2CD5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982F9-976B-409C-B523-048859F9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2" y="0"/>
            <a:ext cx="7420707" cy="681037"/>
          </a:xfrm>
        </p:spPr>
        <p:txBody>
          <a:bodyPr>
            <a:normAutofit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Численность населения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464C878-F3B8-44B8-8899-0B1CD935224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66700" y="1119309"/>
          <a:ext cx="11620500" cy="528303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132063">
                  <a:extLst>
                    <a:ext uri="{9D8B030D-6E8A-4147-A177-3AD203B41FA5}">
                      <a16:colId xmlns:a16="http://schemas.microsoft.com/office/drawing/2014/main" val="675157359"/>
                    </a:ext>
                  </a:extLst>
                </a:gridCol>
                <a:gridCol w="967122">
                  <a:extLst>
                    <a:ext uri="{9D8B030D-6E8A-4147-A177-3AD203B41FA5}">
                      <a16:colId xmlns:a16="http://schemas.microsoft.com/office/drawing/2014/main" val="4054360129"/>
                    </a:ext>
                  </a:extLst>
                </a:gridCol>
                <a:gridCol w="983318">
                  <a:extLst>
                    <a:ext uri="{9D8B030D-6E8A-4147-A177-3AD203B41FA5}">
                      <a16:colId xmlns:a16="http://schemas.microsoft.com/office/drawing/2014/main" val="3432738733"/>
                    </a:ext>
                  </a:extLst>
                </a:gridCol>
                <a:gridCol w="983318">
                  <a:extLst>
                    <a:ext uri="{9D8B030D-6E8A-4147-A177-3AD203B41FA5}">
                      <a16:colId xmlns:a16="http://schemas.microsoft.com/office/drawing/2014/main" val="3513103985"/>
                    </a:ext>
                  </a:extLst>
                </a:gridCol>
                <a:gridCol w="763517">
                  <a:extLst>
                    <a:ext uri="{9D8B030D-6E8A-4147-A177-3AD203B41FA5}">
                      <a16:colId xmlns:a16="http://schemas.microsoft.com/office/drawing/2014/main" val="4258376457"/>
                    </a:ext>
                  </a:extLst>
                </a:gridCol>
                <a:gridCol w="983318">
                  <a:extLst>
                    <a:ext uri="{9D8B030D-6E8A-4147-A177-3AD203B41FA5}">
                      <a16:colId xmlns:a16="http://schemas.microsoft.com/office/drawing/2014/main" val="2645442381"/>
                    </a:ext>
                  </a:extLst>
                </a:gridCol>
                <a:gridCol w="990259">
                  <a:extLst>
                    <a:ext uri="{9D8B030D-6E8A-4147-A177-3AD203B41FA5}">
                      <a16:colId xmlns:a16="http://schemas.microsoft.com/office/drawing/2014/main" val="3661893087"/>
                    </a:ext>
                  </a:extLst>
                </a:gridCol>
                <a:gridCol w="895398">
                  <a:extLst>
                    <a:ext uri="{9D8B030D-6E8A-4147-A177-3AD203B41FA5}">
                      <a16:colId xmlns:a16="http://schemas.microsoft.com/office/drawing/2014/main" val="19810314"/>
                    </a:ext>
                  </a:extLst>
                </a:gridCol>
                <a:gridCol w="990259">
                  <a:extLst>
                    <a:ext uri="{9D8B030D-6E8A-4147-A177-3AD203B41FA5}">
                      <a16:colId xmlns:a16="http://schemas.microsoft.com/office/drawing/2014/main" val="129431184"/>
                    </a:ext>
                  </a:extLst>
                </a:gridCol>
                <a:gridCol w="965964">
                  <a:extLst>
                    <a:ext uri="{9D8B030D-6E8A-4147-A177-3AD203B41FA5}">
                      <a16:colId xmlns:a16="http://schemas.microsoft.com/office/drawing/2014/main" val="3040244913"/>
                    </a:ext>
                  </a:extLst>
                </a:gridCol>
                <a:gridCol w="965964">
                  <a:extLst>
                    <a:ext uri="{9D8B030D-6E8A-4147-A177-3AD203B41FA5}">
                      <a16:colId xmlns:a16="http://schemas.microsoft.com/office/drawing/2014/main" val="3348731713"/>
                    </a:ext>
                  </a:extLst>
                </a:gridCol>
              </a:tblGrid>
              <a:tr h="27417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398093"/>
                  </a:ext>
                </a:extLst>
              </a:tr>
              <a:tr h="5668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моложе трудоспособного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трудоспособном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старше трудоспособного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410660"/>
                  </a:ext>
                </a:extLst>
              </a:tr>
              <a:tr h="5668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наш целевой сегмент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наш целевой сегмент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наш целевой сегмент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106231"/>
                  </a:ext>
                </a:extLst>
              </a:tr>
              <a:tr h="274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уд.в.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уд.в.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7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-75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уд.в</a:t>
                      </a:r>
                      <a:r>
                        <a:rPr lang="ru-RU" sz="1800" spc="-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844989"/>
                  </a:ext>
                </a:extLst>
              </a:tr>
              <a:tr h="1152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Брянск в том числе  городские районы: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404793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68640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30027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225878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21350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110275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3150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526684"/>
                  </a:ext>
                </a:extLst>
              </a:tr>
              <a:tr h="566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Бежицкий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152866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18164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2180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90512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4525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44190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555888"/>
                  </a:ext>
                </a:extLst>
              </a:tr>
              <a:tr h="566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Володарский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69685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14374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5606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37166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4311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18144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402648"/>
                  </a:ext>
                </a:extLst>
              </a:tr>
              <a:tr h="566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Советский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112158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23715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18854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59428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9330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29014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1595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322137"/>
                  </a:ext>
                </a:extLst>
              </a:tr>
              <a:tr h="566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Фокинский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70084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11598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3387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39300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3183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70084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263528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CF781F4-9B0B-4500-9C51-7746D0EE7DF3}"/>
              </a:ext>
            </a:extLst>
          </p:cNvPr>
          <p:cNvSpPr/>
          <p:nvPr/>
        </p:nvSpPr>
        <p:spPr>
          <a:xfrm>
            <a:off x="0" y="537851"/>
            <a:ext cx="12192000" cy="28637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83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05868-A7FF-44E6-BB66-5D5656192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6626"/>
            <a:ext cx="12051323" cy="681037"/>
          </a:xfrm>
        </p:spPr>
        <p:txBody>
          <a:bodyPr>
            <a:noAutofit/>
          </a:bodyPr>
          <a:lstStyle/>
          <a:p>
            <a:r>
              <a:rPr lang="ru-RU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</a:t>
            </a:r>
            <a:r>
              <a:rPr lang="ru-RU" sz="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типичного клиента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A01B35-903D-465D-98E0-3FA2F5D5C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3738" y="1044022"/>
            <a:ext cx="3168262" cy="5813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u="sng" dirty="0" smtClean="0"/>
              <a:t> </a:t>
            </a:r>
            <a:endParaRPr lang="ru-RU" sz="3200" dirty="0"/>
          </a:p>
          <a:p>
            <a:endParaRPr lang="ru-RU" sz="32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2D3DB4E-80D4-4BCA-A6C9-55CC9A7D3F68}"/>
              </a:ext>
            </a:extLst>
          </p:cNvPr>
          <p:cNvSpPr/>
          <p:nvPr/>
        </p:nvSpPr>
        <p:spPr>
          <a:xfrm>
            <a:off x="0" y="681037"/>
            <a:ext cx="12192000" cy="3313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B9A01B35-903D-465D-98E0-3FA2F5D5C9BC}"/>
              </a:ext>
            </a:extLst>
          </p:cNvPr>
          <p:cNvSpPr txBox="1">
            <a:spLocks/>
          </p:cNvSpPr>
          <p:nvPr/>
        </p:nvSpPr>
        <p:spPr>
          <a:xfrm>
            <a:off x="0" y="1056673"/>
            <a:ext cx="5120640" cy="4323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b="1" i="1" u="sng" dirty="0" smtClean="0"/>
              <a:t>Покупатели</a:t>
            </a:r>
            <a:r>
              <a:rPr lang="en-US" sz="3200" b="1" i="1" u="sng" dirty="0" smtClean="0"/>
              <a:t>,</a:t>
            </a:r>
            <a:r>
              <a:rPr lang="ru-RU" sz="3200" b="1" i="1" u="sng" dirty="0"/>
              <a:t> </a:t>
            </a:r>
            <a:r>
              <a:rPr lang="ru-RU" sz="3200" b="1" i="1" u="sng" dirty="0" smtClean="0"/>
              <a:t>они же потребители</a:t>
            </a:r>
            <a:endParaRPr kumimoji="0" lang="ru-RU" sz="3200" b="1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Студенты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Школьники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Работающие студенты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200" b="1" dirty="0" smtClean="0"/>
              <a:t>Молодые семьи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Люди в возрасте от 25 до 35 лет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Юбиляры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ru-RU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200" b="1" noProof="0" dirty="0" smtClean="0"/>
              <a:t>именинники</a:t>
            </a:r>
            <a:r>
              <a:rPr lang="en-US" sz="3200" b="1" noProof="0" dirty="0" smtClean="0"/>
              <a:t>,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3200" b="1" dirty="0"/>
              <a:t>и</a:t>
            </a:r>
            <a:r>
              <a:rPr lang="ru-RU" sz="3200" b="1" noProof="0" dirty="0" smtClean="0"/>
              <a:t>х друзья и родственники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https://sun9-17.userapi.com/impg/pBRAVWM1IRWhG6Sr9jUxLrmr-sZ4ClycFnNSWg/5QPZeIZwKyQ.jpg?size=960x1080&amp;quality=96&amp;proxy=1&amp;sign=c2ea7ab3bdf64966eeba66b62a21e0b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653" y="1686752"/>
            <a:ext cx="3784216" cy="41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735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05868-A7FF-44E6-BB66-5D5656192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658" y="31680"/>
            <a:ext cx="11542642" cy="681037"/>
          </a:xfrm>
        </p:spPr>
        <p:txBody>
          <a:bodyPr>
            <a:normAutofit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Показатели определения типичного клиента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A01B35-903D-465D-98E0-3FA2F5D5C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8" y="1193833"/>
            <a:ext cx="5367129" cy="5813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u="sng" dirty="0"/>
              <a:t>Определяется  по:</a:t>
            </a:r>
          </a:p>
          <a:p>
            <a:r>
              <a:rPr lang="ru-RU" sz="3200" b="1" dirty="0"/>
              <a:t>Возрасту</a:t>
            </a:r>
          </a:p>
          <a:p>
            <a:r>
              <a:rPr lang="ru-RU" sz="3200" b="1" dirty="0"/>
              <a:t>Семейному положению</a:t>
            </a:r>
          </a:p>
          <a:p>
            <a:r>
              <a:rPr lang="ru-RU" sz="3200" b="1" dirty="0"/>
              <a:t>Социальному статусу</a:t>
            </a:r>
          </a:p>
          <a:p>
            <a:r>
              <a:rPr lang="ru-RU" sz="3200" b="1" dirty="0"/>
              <a:t>Доходу в месяц</a:t>
            </a:r>
          </a:p>
          <a:p>
            <a:r>
              <a:rPr lang="ru-RU" sz="3200" b="1" dirty="0"/>
              <a:t>Наличию детей</a:t>
            </a:r>
          </a:p>
          <a:p>
            <a:r>
              <a:rPr lang="ru-RU" sz="3200" b="1" dirty="0"/>
              <a:t>Пользователь социальных сетей (регистрация в соц. сетях)</a:t>
            </a:r>
          </a:p>
          <a:p>
            <a:r>
              <a:rPr lang="ru-RU" sz="3200" b="1" dirty="0"/>
              <a:t>Хобби</a:t>
            </a:r>
          </a:p>
          <a:p>
            <a:pPr marL="0" indent="0">
              <a:buNone/>
            </a:pPr>
            <a:endParaRPr lang="ru-RU" sz="3200" b="1" dirty="0"/>
          </a:p>
          <a:p>
            <a:endParaRPr lang="ru-RU" sz="3200" dirty="0"/>
          </a:p>
          <a:p>
            <a:endParaRPr lang="ru-RU" sz="32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2D3DB4E-80D4-4BCA-A6C9-55CC9A7D3F68}"/>
              </a:ext>
            </a:extLst>
          </p:cNvPr>
          <p:cNvSpPr/>
          <p:nvPr/>
        </p:nvSpPr>
        <p:spPr>
          <a:xfrm>
            <a:off x="0" y="681037"/>
            <a:ext cx="12192000" cy="3313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s://sun9-17.userapi.com/impg/pBRAVWM1IRWhG6Sr9jUxLrmr-sZ4ClycFnNSWg/5QPZeIZwKyQ.jpg?size=960x1080&amp;quality=96&amp;proxy=1&amp;sign=c2ea7ab3bdf64966eeba66b62a21e0b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653" y="1686752"/>
            <a:ext cx="3784216" cy="41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un9-17.userapi.com/impg/pBRAVWM1IRWhG6Sr9jUxLrmr-sZ4ClycFnNSWg/5QPZeIZwKyQ.jpg?size=960x1080&amp;quality=96&amp;proxy=1&amp;sign=c2ea7ab3bdf64966eeba66b62a21e0b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527" y="1651918"/>
            <a:ext cx="3784216" cy="41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124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05868-A7FF-44E6-BB66-5D5656192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658" y="31680"/>
            <a:ext cx="11542642" cy="681037"/>
          </a:xfrm>
        </p:spPr>
        <p:txBody>
          <a:bodyPr>
            <a:normAutofit/>
          </a:bodyPr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Шеррингтона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2D3DB4E-80D4-4BCA-A6C9-55CC9A7D3F68}"/>
              </a:ext>
            </a:extLst>
          </p:cNvPr>
          <p:cNvSpPr/>
          <p:nvPr/>
        </p:nvSpPr>
        <p:spPr>
          <a:xfrm>
            <a:off x="0" y="681037"/>
            <a:ext cx="12192000" cy="3313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265C2D4-7B27-42F7-B1B9-ECCF0793F3C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1012340"/>
          <a:ext cx="12192000" cy="5845659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518618">
                  <a:extLst>
                    <a:ext uri="{9D8B030D-6E8A-4147-A177-3AD203B41FA5}">
                      <a16:colId xmlns:a16="http://schemas.microsoft.com/office/drawing/2014/main" val="1757370412"/>
                    </a:ext>
                  </a:extLst>
                </a:gridCol>
                <a:gridCol w="10673382">
                  <a:extLst>
                    <a:ext uri="{9D8B030D-6E8A-4147-A177-3AD203B41FA5}">
                      <a16:colId xmlns:a16="http://schemas.microsoft.com/office/drawing/2014/main" val="2200932882"/>
                    </a:ext>
                  </a:extLst>
                </a:gridCol>
              </a:tblGrid>
              <a:tr h="67303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Что 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6" marR="43516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0" dirty="0" smtClean="0">
                          <a:effectLst/>
                        </a:rPr>
                        <a:t> Интерактивное кафе с системой электронного меню</a:t>
                      </a:r>
                      <a:endParaRPr lang="ru-RU" sz="2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6" marR="43516" marT="0" marB="0"/>
                </a:tc>
                <a:extLst>
                  <a:ext uri="{0D108BD9-81ED-4DB2-BD59-A6C34878D82A}">
                    <a16:rowId xmlns:a16="http://schemas.microsoft.com/office/drawing/2014/main" val="343929434"/>
                  </a:ext>
                </a:extLst>
              </a:tr>
              <a:tr h="40070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Кто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6" marR="43516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</a:rPr>
                        <a:t>Молодежь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6" marR="43516" marT="0" marB="0"/>
                </a:tc>
                <a:extLst>
                  <a:ext uri="{0D108BD9-81ED-4DB2-BD59-A6C34878D82A}">
                    <a16:rowId xmlns:a16="http://schemas.microsoft.com/office/drawing/2014/main" val="4036725113"/>
                  </a:ext>
                </a:extLst>
              </a:tr>
              <a:tr h="236767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Почему</a:t>
                      </a:r>
                    </a:p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6" marR="43516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</a:rPr>
                        <a:t> </a:t>
                      </a:r>
                      <a:r>
                        <a:rPr lang="ru-RU" sz="2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Открытие заведения такого типа рассчитано, в большей степени, на молодежную целевую аудиторию возрастом от 14 до 30 лет. Так как по статистике именно они являются основной частью посетителей кафе, </a:t>
                      </a:r>
                      <a:r>
                        <a:rPr lang="ru-RU" sz="2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фастфудов</a:t>
                      </a:r>
                      <a:r>
                        <a:rPr lang="ru-RU" sz="2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Данная возрастная группа буквально не выпускает гаджеты из рук, поэтому современные интерактивные технологии в нашем кафе будут очень востребованы, интересны и легки в применении.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16" marR="43516" marT="0" marB="0"/>
                </a:tc>
                <a:extLst>
                  <a:ext uri="{0D108BD9-81ED-4DB2-BD59-A6C34878D82A}">
                    <a16:rowId xmlns:a16="http://schemas.microsoft.com/office/drawing/2014/main" val="524413176"/>
                  </a:ext>
                </a:extLst>
              </a:tr>
              <a:tr h="801413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Когда</a:t>
                      </a:r>
                    </a:p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 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6" marR="43516" marT="0" marB="0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effectLst/>
                        </a:rPr>
                        <a:t> Ежедневно</a:t>
                      </a:r>
                      <a:r>
                        <a:rPr lang="en-US" sz="2200" dirty="0" smtClean="0">
                          <a:effectLst/>
                        </a:rPr>
                        <a:t>,</a:t>
                      </a:r>
                      <a:r>
                        <a:rPr lang="ru-RU" sz="2200" baseline="0" dirty="0" smtClean="0">
                          <a:effectLst/>
                        </a:rPr>
                        <a:t> с 10</a:t>
                      </a:r>
                      <a:r>
                        <a:rPr lang="en-US" sz="2200" baseline="0" dirty="0" smtClean="0">
                          <a:effectLst/>
                        </a:rPr>
                        <a:t>:00 </a:t>
                      </a:r>
                      <a:r>
                        <a:rPr lang="ru-RU" sz="2200" baseline="0" dirty="0" smtClean="0">
                          <a:effectLst/>
                        </a:rPr>
                        <a:t>до </a:t>
                      </a:r>
                      <a:r>
                        <a:rPr lang="en-US" sz="2200" baseline="0" dirty="0" smtClean="0">
                          <a:effectLst/>
                        </a:rPr>
                        <a:t>22:00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6" marR="43516" marT="0" marB="0"/>
                </a:tc>
                <a:extLst>
                  <a:ext uri="{0D108BD9-81ED-4DB2-BD59-A6C34878D82A}">
                    <a16:rowId xmlns:a16="http://schemas.microsoft.com/office/drawing/2014/main" val="252875265"/>
                  </a:ext>
                </a:extLst>
              </a:tr>
              <a:tr h="1602827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Где</a:t>
                      </a:r>
                    </a:p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 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6" marR="43516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effectLst/>
                        </a:rPr>
                        <a:t> </a:t>
                      </a:r>
                      <a:r>
                        <a:rPr lang="ru-RU" sz="2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Интерактивное кафе «</a:t>
                      </a:r>
                      <a:r>
                        <a:rPr lang="ru-RU" sz="2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Fas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ru-RU" sz="2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ru-RU" sz="2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планируется открыть на базе бывшего кафе «Отдых» по адресу г. Брянск, </a:t>
                      </a:r>
                      <a:r>
                        <a:rPr lang="ru-RU" sz="2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Фокинский</a:t>
                      </a:r>
                      <a:r>
                        <a:rPr lang="ru-RU" sz="2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район, ул. Дзержинского, строение 1/1. Кафе располагается в центральной деловой части города. </a:t>
                      </a:r>
                      <a:endParaRPr lang="ru-RU" sz="2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6" marR="43516" marT="0" marB="0"/>
                </a:tc>
                <a:extLst>
                  <a:ext uri="{0D108BD9-81ED-4DB2-BD59-A6C34878D82A}">
                    <a16:rowId xmlns:a16="http://schemas.microsoft.com/office/drawing/2014/main" val="1202994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824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06B015-06B8-48E9-A293-A33452478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06" y="0"/>
            <a:ext cx="12208212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4C09F-B2F5-462A-A6B5-AAB24B891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65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Коммуникационные приемы для определения целевой группы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C9A075-87BC-464E-B86C-2AF50B56A5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5287" y="1311965"/>
            <a:ext cx="11741426" cy="1169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Социальный опрос в </a:t>
            </a:r>
            <a:r>
              <a:rPr lang="en-US" dirty="0" err="1" smtClean="0"/>
              <a:t>Googl</a:t>
            </a:r>
            <a:r>
              <a:rPr lang="en-US" dirty="0" smtClean="0"/>
              <a:t> </a:t>
            </a:r>
            <a:r>
              <a:rPr lang="ru-RU" dirty="0" smtClean="0"/>
              <a:t>форме:</a:t>
            </a:r>
            <a:r>
              <a:rPr lang="ru-RU" dirty="0"/>
              <a:t/>
            </a:r>
            <a:br>
              <a:rPr lang="ru-RU" dirty="0"/>
            </a:br>
            <a:endParaRPr lang="ru-RU" sz="1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57ACA8D-C809-430A-AFAF-347CC90AE18C}"/>
              </a:ext>
            </a:extLst>
          </p:cNvPr>
          <p:cNvSpPr/>
          <p:nvPr/>
        </p:nvSpPr>
        <p:spPr>
          <a:xfrm>
            <a:off x="1" y="986597"/>
            <a:ext cx="12192000" cy="32536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sun9-4.userapi.com/impg/QX3AOezKpCUUFgNYX_vey6yCSF1EZBeRPWBRkg/lkmXuJerDBE.jpg?size=720x1600&amp;quality=96&amp;proxy=1&amp;sign=f19e4d7237d19b1300cb78d67c8211f3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174" y="1793966"/>
            <a:ext cx="3379260" cy="50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354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7CCF2-CB08-4DA9-A0DB-36497E65A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2" y="106804"/>
            <a:ext cx="11555895" cy="7502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Коммуникационные приемы для определения целевой группы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03E6A8-C774-4C19-AD83-F5119FB11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23611" y="1175098"/>
            <a:ext cx="4127716" cy="9964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Instagram</a:t>
            </a:r>
            <a:r>
              <a:rPr lang="ru-RU" dirty="0"/>
              <a:t>: </a:t>
            </a:r>
            <a:r>
              <a:rPr lang="ru-RU" sz="1800" dirty="0" smtClean="0"/>
              <a:t> </a:t>
            </a:r>
            <a:r>
              <a:rPr lang="en-US" sz="1800" dirty="0">
                <a:hlinkClick r:id="rId2"/>
              </a:rPr>
              <a:t>https://www.instagram.com/fastreac2</a:t>
            </a:r>
            <a:r>
              <a:rPr lang="en-US" sz="1800" dirty="0" smtClean="0">
                <a:hlinkClick r:id="rId2"/>
              </a:rPr>
              <a:t>/</a:t>
            </a:r>
            <a:endParaRPr lang="ru-RU" sz="1800" dirty="0" smtClean="0"/>
          </a:p>
          <a:p>
            <a:endParaRPr lang="ru-RU" sz="1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F05F71-66DA-4CF4-9C42-E7120739ABDD}"/>
              </a:ext>
            </a:extLst>
          </p:cNvPr>
          <p:cNvSpPr/>
          <p:nvPr/>
        </p:nvSpPr>
        <p:spPr>
          <a:xfrm>
            <a:off x="0" y="905076"/>
            <a:ext cx="12192000" cy="318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FA879-2F66-4783-A9E3-945A04C02737}"/>
              </a:ext>
            </a:extLst>
          </p:cNvPr>
          <p:cNvSpPr txBox="1"/>
          <p:nvPr/>
        </p:nvSpPr>
        <p:spPr>
          <a:xfrm>
            <a:off x="11660777" y="2076609"/>
            <a:ext cx="3171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 </a:t>
            </a:r>
            <a:r>
              <a:rPr lang="en-US" sz="1600" dirty="0" smtClean="0">
                <a:hlinkClick r:id="rId3"/>
              </a:rPr>
              <a:t>=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2052" name="Picture 4" descr="https://sun9-35.userapi.com/impg/SqCGFV58XdNz_6eVJgqUwVTXCqdjgBWM7TkM_g/rM_9a410wkw.jpg?size=733x1080&amp;quality=96&amp;proxy=1&amp;sign=6aa64e84f2d92c12e28751ccf781efd8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389" y="2261079"/>
            <a:ext cx="2748590" cy="404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1088571" y="1175098"/>
            <a:ext cx="3855720" cy="786946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Vk</a:t>
            </a:r>
            <a:r>
              <a:rPr lang="en-US" dirty="0" smtClean="0"/>
              <a:t>:</a:t>
            </a:r>
            <a:endParaRPr lang="ru-RU" dirty="0" smtClean="0"/>
          </a:p>
          <a:p>
            <a:pPr marL="0" indent="0">
              <a:buNone/>
            </a:pPr>
            <a:r>
              <a:rPr lang="en-US" sz="1800" dirty="0">
                <a:hlinkClick r:id="rId5"/>
              </a:rPr>
              <a:t>https://</a:t>
            </a:r>
            <a:r>
              <a:rPr lang="en-US" sz="1800" dirty="0" smtClean="0">
                <a:hlinkClick r:id="rId5"/>
              </a:rPr>
              <a:t>vk.com/id638487835</a:t>
            </a: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2056" name="Picture 8" descr="https://sun9-74.userapi.com/impg/6FlPZM8SudzdwRzv7CpLsspQXc9O4uDTPQAECw/rqohhIBQNyM.jpg?size=710x1080&amp;quality=96&amp;proxy=1&amp;sign=0acbb6066f1e5b75e0ff0de2a1f0b445&amp;type=alb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29" y="2073040"/>
            <a:ext cx="3145668" cy="47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540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614</Words>
  <Application>Microsoft Office PowerPoint</Application>
  <PresentationFormat>Широкоэкранный</PresentationFormat>
  <Paragraphs>175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Тема Office</vt:lpstr>
      <vt:lpstr>Команда «to as one»</vt:lpstr>
      <vt:lpstr>Важность определения целевой аудитории </vt:lpstr>
      <vt:lpstr>Отношение целевой группы к определенной сфере </vt:lpstr>
      <vt:lpstr>Численность населения</vt:lpstr>
      <vt:lpstr>Определение типичного клиента</vt:lpstr>
      <vt:lpstr>Показатели определения типичного клиента</vt:lpstr>
      <vt:lpstr>5W Шеррингтона</vt:lpstr>
      <vt:lpstr>Коммуникационные приемы для определения целевой группы</vt:lpstr>
      <vt:lpstr>Коммуникационные приемы для определения целевой группы</vt:lpstr>
      <vt:lpstr>Социальный опрос</vt:lpstr>
      <vt:lpstr>Социальный опрос</vt:lpstr>
      <vt:lpstr>Социальный опрос</vt:lpstr>
      <vt:lpstr>Целевые группы </vt:lpstr>
      <vt:lpstr>Образ типичного клиента танцевальной студии</vt:lpstr>
      <vt:lpstr>Целевой сегмент на рынке услуг, % 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Команда «to as one»</dc:title>
  <dc:creator>User</dc:creator>
  <cp:lastModifiedBy>User</cp:lastModifiedBy>
  <cp:revision>1</cp:revision>
  <dcterms:created xsi:type="dcterms:W3CDTF">2021-02-08T21:14:29Z</dcterms:created>
  <dcterms:modified xsi:type="dcterms:W3CDTF">2021-02-08T21:14:50Z</dcterms:modified>
</cp:coreProperties>
</file>