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3736986-72DC-4AFD-9323-6F2B0AD65C6C}" type="datetimeFigureOut">
              <a:rPr lang="ru-RU" smtClean="0"/>
              <a:t>28.09.2023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8908C8D-E667-4BC9-A245-7672583823A5}" type="slidenum">
              <a:rPr lang="ru-RU" smtClean="0"/>
              <a:t>‹#›</a:t>
            </a:fld>
            <a:endParaRPr lang="ru-RU"/>
          </a:p>
        </p:txBody>
      </p:sp>
    </p:spTree>
    <p:extLst>
      <p:ext uri="{BB962C8B-B14F-4D97-AF65-F5344CB8AC3E}">
        <p14:creationId xmlns:p14="http://schemas.microsoft.com/office/powerpoint/2010/main" val="3576893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3736986-72DC-4AFD-9323-6F2B0AD65C6C}" type="datetimeFigureOut">
              <a:rPr lang="ru-RU" smtClean="0"/>
              <a:t>28.09.2023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8908C8D-E667-4BC9-A245-7672583823A5}" type="slidenum">
              <a:rPr lang="ru-RU" smtClean="0"/>
              <a:t>‹#›</a:t>
            </a:fld>
            <a:endParaRPr lang="ru-RU"/>
          </a:p>
        </p:txBody>
      </p:sp>
    </p:spTree>
    <p:extLst>
      <p:ext uri="{BB962C8B-B14F-4D97-AF65-F5344CB8AC3E}">
        <p14:creationId xmlns:p14="http://schemas.microsoft.com/office/powerpoint/2010/main" val="1497984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3736986-72DC-4AFD-9323-6F2B0AD65C6C}" type="datetimeFigureOut">
              <a:rPr lang="ru-RU" smtClean="0"/>
              <a:t>28.09.2023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8908C8D-E667-4BC9-A245-7672583823A5}" type="slidenum">
              <a:rPr lang="ru-RU" smtClean="0"/>
              <a:t>‹#›</a:t>
            </a:fld>
            <a:endParaRPr lang="ru-RU"/>
          </a:p>
        </p:txBody>
      </p:sp>
    </p:spTree>
    <p:extLst>
      <p:ext uri="{BB962C8B-B14F-4D97-AF65-F5344CB8AC3E}">
        <p14:creationId xmlns:p14="http://schemas.microsoft.com/office/powerpoint/2010/main" val="3231506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3736986-72DC-4AFD-9323-6F2B0AD65C6C}" type="datetimeFigureOut">
              <a:rPr lang="ru-RU" smtClean="0"/>
              <a:t>28.09.2023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8908C8D-E667-4BC9-A245-7672583823A5}" type="slidenum">
              <a:rPr lang="ru-RU" smtClean="0"/>
              <a:t>‹#›</a:t>
            </a:fld>
            <a:endParaRPr lang="ru-RU"/>
          </a:p>
        </p:txBody>
      </p:sp>
    </p:spTree>
    <p:extLst>
      <p:ext uri="{BB962C8B-B14F-4D97-AF65-F5344CB8AC3E}">
        <p14:creationId xmlns:p14="http://schemas.microsoft.com/office/powerpoint/2010/main" val="3129623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3736986-72DC-4AFD-9323-6F2B0AD65C6C}" type="datetimeFigureOut">
              <a:rPr lang="ru-RU" smtClean="0"/>
              <a:t>28.09.2023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8908C8D-E667-4BC9-A245-7672583823A5}" type="slidenum">
              <a:rPr lang="ru-RU" smtClean="0"/>
              <a:t>‹#›</a:t>
            </a:fld>
            <a:endParaRPr lang="ru-RU"/>
          </a:p>
        </p:txBody>
      </p:sp>
    </p:spTree>
    <p:extLst>
      <p:ext uri="{BB962C8B-B14F-4D97-AF65-F5344CB8AC3E}">
        <p14:creationId xmlns:p14="http://schemas.microsoft.com/office/powerpoint/2010/main" val="2148554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3736986-72DC-4AFD-9323-6F2B0AD65C6C}" type="datetimeFigureOut">
              <a:rPr lang="ru-RU" smtClean="0"/>
              <a:t>28.09.2023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8908C8D-E667-4BC9-A245-7672583823A5}" type="slidenum">
              <a:rPr lang="ru-RU" smtClean="0"/>
              <a:t>‹#›</a:t>
            </a:fld>
            <a:endParaRPr lang="ru-RU"/>
          </a:p>
        </p:txBody>
      </p:sp>
    </p:spTree>
    <p:extLst>
      <p:ext uri="{BB962C8B-B14F-4D97-AF65-F5344CB8AC3E}">
        <p14:creationId xmlns:p14="http://schemas.microsoft.com/office/powerpoint/2010/main" val="832946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3736986-72DC-4AFD-9323-6F2B0AD65C6C}" type="datetimeFigureOut">
              <a:rPr lang="ru-RU" smtClean="0"/>
              <a:t>28.09.2023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8908C8D-E667-4BC9-A245-7672583823A5}" type="slidenum">
              <a:rPr lang="ru-RU" smtClean="0"/>
              <a:t>‹#›</a:t>
            </a:fld>
            <a:endParaRPr lang="ru-RU"/>
          </a:p>
        </p:txBody>
      </p:sp>
    </p:spTree>
    <p:extLst>
      <p:ext uri="{BB962C8B-B14F-4D97-AF65-F5344CB8AC3E}">
        <p14:creationId xmlns:p14="http://schemas.microsoft.com/office/powerpoint/2010/main" val="358265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3736986-72DC-4AFD-9323-6F2B0AD65C6C}" type="datetimeFigureOut">
              <a:rPr lang="ru-RU" smtClean="0"/>
              <a:t>28.09.2023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8908C8D-E667-4BC9-A245-7672583823A5}" type="slidenum">
              <a:rPr lang="ru-RU" smtClean="0"/>
              <a:t>‹#›</a:t>
            </a:fld>
            <a:endParaRPr lang="ru-RU"/>
          </a:p>
        </p:txBody>
      </p:sp>
    </p:spTree>
    <p:extLst>
      <p:ext uri="{BB962C8B-B14F-4D97-AF65-F5344CB8AC3E}">
        <p14:creationId xmlns:p14="http://schemas.microsoft.com/office/powerpoint/2010/main" val="588271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3736986-72DC-4AFD-9323-6F2B0AD65C6C}" type="datetimeFigureOut">
              <a:rPr lang="ru-RU" smtClean="0"/>
              <a:t>28.09.2023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8908C8D-E667-4BC9-A245-7672583823A5}" type="slidenum">
              <a:rPr lang="ru-RU" smtClean="0"/>
              <a:t>‹#›</a:t>
            </a:fld>
            <a:endParaRPr lang="ru-RU"/>
          </a:p>
        </p:txBody>
      </p:sp>
    </p:spTree>
    <p:extLst>
      <p:ext uri="{BB962C8B-B14F-4D97-AF65-F5344CB8AC3E}">
        <p14:creationId xmlns:p14="http://schemas.microsoft.com/office/powerpoint/2010/main" val="2938997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3736986-72DC-4AFD-9323-6F2B0AD65C6C}" type="datetimeFigureOut">
              <a:rPr lang="ru-RU" smtClean="0"/>
              <a:t>28.09.2023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8908C8D-E667-4BC9-A245-7672583823A5}" type="slidenum">
              <a:rPr lang="ru-RU" smtClean="0"/>
              <a:t>‹#›</a:t>
            </a:fld>
            <a:endParaRPr lang="ru-RU"/>
          </a:p>
        </p:txBody>
      </p:sp>
    </p:spTree>
    <p:extLst>
      <p:ext uri="{BB962C8B-B14F-4D97-AF65-F5344CB8AC3E}">
        <p14:creationId xmlns:p14="http://schemas.microsoft.com/office/powerpoint/2010/main" val="1977532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3736986-72DC-4AFD-9323-6F2B0AD65C6C}" type="datetimeFigureOut">
              <a:rPr lang="ru-RU" smtClean="0"/>
              <a:t>28.09.2023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8908C8D-E667-4BC9-A245-7672583823A5}" type="slidenum">
              <a:rPr lang="ru-RU" smtClean="0"/>
              <a:t>‹#›</a:t>
            </a:fld>
            <a:endParaRPr lang="ru-RU"/>
          </a:p>
        </p:txBody>
      </p:sp>
    </p:spTree>
    <p:extLst>
      <p:ext uri="{BB962C8B-B14F-4D97-AF65-F5344CB8AC3E}">
        <p14:creationId xmlns:p14="http://schemas.microsoft.com/office/powerpoint/2010/main" val="559644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736986-72DC-4AFD-9323-6F2B0AD65C6C}" type="datetimeFigureOut">
              <a:rPr lang="ru-RU" smtClean="0"/>
              <a:t>28.09.2023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908C8D-E667-4BC9-A245-7672583823A5}" type="slidenum">
              <a:rPr lang="ru-RU" smtClean="0"/>
              <a:t>‹#›</a:t>
            </a:fld>
            <a:endParaRPr lang="ru-RU"/>
          </a:p>
        </p:txBody>
      </p:sp>
    </p:spTree>
    <p:extLst>
      <p:ext uri="{BB962C8B-B14F-4D97-AF65-F5344CB8AC3E}">
        <p14:creationId xmlns:p14="http://schemas.microsoft.com/office/powerpoint/2010/main" val="1545541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81200" y="274638"/>
            <a:ext cx="8229600" cy="562074"/>
          </a:xfrm>
          <a:solidFill>
            <a:schemeClr val="bg1"/>
          </a:solidFill>
        </p:spPr>
        <p:style>
          <a:lnRef idx="1">
            <a:schemeClr val="accent1"/>
          </a:lnRef>
          <a:fillRef idx="2">
            <a:schemeClr val="accent1"/>
          </a:fillRef>
          <a:effectRef idx="1">
            <a:schemeClr val="accent1"/>
          </a:effectRef>
          <a:fontRef idx="minor">
            <a:schemeClr val="dk1"/>
          </a:fontRef>
        </p:style>
        <p:txBody>
          <a:bodyPr>
            <a:noAutofit/>
          </a:bodyPr>
          <a:lstStyle/>
          <a:p>
            <a:pPr algn="ctr"/>
            <a:r>
              <a:rPr lang="uk-UA" sz="2800" dirty="0">
                <a:latin typeface="Times New Roman" pitchFamily="18" charset="0"/>
                <a:cs typeface="Times New Roman" pitchFamily="18" charset="0"/>
              </a:rPr>
              <a:t>Лінгвістичне </a:t>
            </a:r>
            <a:r>
              <a:rPr lang="uk-UA" sz="2800" dirty="0">
                <a:latin typeface="Times New Roman" pitchFamily="18" charset="0"/>
                <a:cs typeface="Times New Roman" pitchFamily="18" charset="0"/>
              </a:rPr>
              <a:t>дослідження</a:t>
            </a:r>
          </a:p>
        </p:txBody>
      </p:sp>
      <p:sp>
        <p:nvSpPr>
          <p:cNvPr id="3" name="Місце для вмісту 2"/>
          <p:cNvSpPr>
            <a:spLocks noGrp="1"/>
          </p:cNvSpPr>
          <p:nvPr>
            <p:ph idx="1"/>
          </p:nvPr>
        </p:nvSpPr>
        <p:spPr>
          <a:xfrm>
            <a:off x="766354" y="2204866"/>
            <a:ext cx="11016343" cy="2808311"/>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uk-UA" dirty="0">
                <a:latin typeface="Times New Roman" pitchFamily="18" charset="0"/>
                <a:cs typeface="Times New Roman" pitchFamily="18" charset="0"/>
              </a:rPr>
              <a:t>Складний для запам’ятовування, гарячий обід, зворушливо переконувати, наш край,  кожний із нас, улюблена справа, чути вдалині дихати повітрям, наші друзі, щоденники школярів,    ніжний подих, призначити побачення,  написати другові, рядки тексту, долати перешкоди,  наука про мову, смачна малина, звільнений від занять, перший за списком</a:t>
            </a:r>
            <a:r>
              <a:rPr lang="ru-RU" dirty="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
        <p:nvSpPr>
          <p:cNvPr id="4" name="Заголовок 1"/>
          <p:cNvSpPr txBox="1">
            <a:spLocks/>
          </p:cNvSpPr>
          <p:nvPr/>
        </p:nvSpPr>
        <p:spPr>
          <a:xfrm>
            <a:off x="1961991" y="980728"/>
            <a:ext cx="8229600" cy="1008112"/>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2000" dirty="0">
                <a:latin typeface="Times New Roman" pitchFamily="18" charset="0"/>
                <a:cs typeface="Times New Roman" pitchFamily="18" charset="0"/>
              </a:rPr>
              <a:t>Погрупуйте словосполучення </a:t>
            </a:r>
            <a:r>
              <a:rPr lang="ru-RU" sz="2000" dirty="0">
                <a:latin typeface="Times New Roman" pitchFamily="18" charset="0"/>
                <a:cs typeface="Times New Roman" pitchFamily="18" charset="0"/>
              </a:rPr>
              <a:t>за способом </a:t>
            </a:r>
            <a:r>
              <a:rPr lang="ru-RU" sz="2000" dirty="0">
                <a:latin typeface="Times New Roman" pitchFamily="18" charset="0"/>
                <a:cs typeface="Times New Roman" pitchFamily="18" charset="0"/>
              </a:rPr>
              <a:t>вираження головного </a:t>
            </a:r>
            <a:r>
              <a:rPr lang="ru-RU" sz="2000" dirty="0">
                <a:latin typeface="Times New Roman" pitchFamily="18" charset="0"/>
                <a:cs typeface="Times New Roman" pitchFamily="18" charset="0"/>
              </a:rPr>
              <a:t>слова. Заповніть </a:t>
            </a:r>
            <a:r>
              <a:rPr lang="ru-RU" sz="2000" dirty="0">
                <a:latin typeface="Times New Roman" pitchFamily="18" charset="0"/>
                <a:cs typeface="Times New Roman" pitchFamily="18" charset="0"/>
              </a:rPr>
              <a:t>таблицю.</a:t>
            </a:r>
            <a:endParaRPr lang="uk-UA" sz="2000" dirty="0">
              <a:latin typeface="Times New Roman" pitchFamily="18" charset="0"/>
              <a:cs typeface="Times New Roman" pitchFamily="18" charset="0"/>
            </a:endParaRPr>
          </a:p>
        </p:txBody>
      </p:sp>
      <p:graphicFrame>
        <p:nvGraphicFramePr>
          <p:cNvPr id="5" name="Таблиця 4"/>
          <p:cNvGraphicFramePr>
            <a:graphicFrameLocks noGrp="1"/>
          </p:cNvGraphicFramePr>
          <p:nvPr>
            <p:extLst>
              <p:ext uri="{D42A27DB-BD31-4B8C-83A1-F6EECF244321}">
                <p14:modId xmlns:p14="http://schemas.microsoft.com/office/powerpoint/2010/main" val="400787343"/>
              </p:ext>
            </p:extLst>
          </p:nvPr>
        </p:nvGraphicFramePr>
        <p:xfrm>
          <a:off x="888275" y="5301208"/>
          <a:ext cx="11025050" cy="396240"/>
        </p:xfrm>
        <a:graphic>
          <a:graphicData uri="http://schemas.openxmlformats.org/drawingml/2006/table">
            <a:tbl>
              <a:tblPr firstRow="1" bandRow="1">
                <a:tableStyleId>{BC89EF96-8CEA-46FF-86C4-4CE0E7609802}</a:tableStyleId>
              </a:tblPr>
              <a:tblGrid>
                <a:gridCol w="2205010"/>
                <a:gridCol w="2205010"/>
                <a:gridCol w="2205010"/>
                <a:gridCol w="2205010"/>
                <a:gridCol w="2205010"/>
              </a:tblGrid>
              <a:tr h="370840">
                <a:tc>
                  <a:txBody>
                    <a:bodyPr/>
                    <a:lstStyle/>
                    <a:p>
                      <a:pPr algn="ctr"/>
                      <a:r>
                        <a:rPr lang="uk-UA" sz="2000" b="0" dirty="0" smtClean="0">
                          <a:latin typeface="Times New Roman" pitchFamily="18" charset="0"/>
                          <a:cs typeface="Times New Roman" pitchFamily="18" charset="0"/>
                        </a:rPr>
                        <a:t>Іменникові</a:t>
                      </a:r>
                      <a:endParaRPr lang="uk-UA" sz="2000" b="0" dirty="0">
                        <a:latin typeface="Times New Roman" pitchFamily="18" charset="0"/>
                        <a:cs typeface="Times New Roman" pitchFamily="18" charset="0"/>
                      </a:endParaRPr>
                    </a:p>
                  </a:txBody>
                  <a:tcPr/>
                </a:tc>
                <a:tc>
                  <a:txBody>
                    <a:bodyPr/>
                    <a:lstStyle/>
                    <a:p>
                      <a:pPr algn="ctr"/>
                      <a:r>
                        <a:rPr lang="uk-UA" sz="2000" b="0" dirty="0" smtClean="0">
                          <a:latin typeface="Times New Roman" pitchFamily="18" charset="0"/>
                          <a:cs typeface="Times New Roman" pitchFamily="18" charset="0"/>
                        </a:rPr>
                        <a:t>Прикметникові</a:t>
                      </a:r>
                      <a:endParaRPr lang="uk-UA" sz="2000" b="0" dirty="0">
                        <a:latin typeface="Times New Roman" pitchFamily="18" charset="0"/>
                        <a:cs typeface="Times New Roman" pitchFamily="18" charset="0"/>
                      </a:endParaRPr>
                    </a:p>
                  </a:txBody>
                  <a:tcPr/>
                </a:tc>
                <a:tc>
                  <a:txBody>
                    <a:bodyPr/>
                    <a:lstStyle/>
                    <a:p>
                      <a:pPr algn="ctr"/>
                      <a:r>
                        <a:rPr lang="uk-UA" sz="2000" b="0" dirty="0" smtClean="0">
                          <a:latin typeface="Times New Roman" pitchFamily="18" charset="0"/>
                          <a:cs typeface="Times New Roman" pitchFamily="18" charset="0"/>
                        </a:rPr>
                        <a:t>Займенникові</a:t>
                      </a:r>
                      <a:endParaRPr lang="uk-UA" sz="2000" b="0" dirty="0">
                        <a:latin typeface="Times New Roman" pitchFamily="18" charset="0"/>
                        <a:cs typeface="Times New Roman" pitchFamily="18" charset="0"/>
                      </a:endParaRPr>
                    </a:p>
                  </a:txBody>
                  <a:tcPr/>
                </a:tc>
                <a:tc>
                  <a:txBody>
                    <a:bodyPr/>
                    <a:lstStyle/>
                    <a:p>
                      <a:pPr algn="ctr"/>
                      <a:r>
                        <a:rPr lang="uk-UA" sz="2000" b="0" smtClean="0">
                          <a:latin typeface="Times New Roman" pitchFamily="18" charset="0"/>
                          <a:cs typeface="Times New Roman" pitchFamily="18" charset="0"/>
                        </a:rPr>
                        <a:t>Числівникові</a:t>
                      </a:r>
                      <a:endParaRPr lang="uk-UA" sz="2000" b="0" dirty="0">
                        <a:latin typeface="Times New Roman" pitchFamily="18" charset="0"/>
                        <a:cs typeface="Times New Roman" pitchFamily="18" charset="0"/>
                      </a:endParaRPr>
                    </a:p>
                  </a:txBody>
                  <a:tcPr/>
                </a:tc>
                <a:tc>
                  <a:txBody>
                    <a:bodyPr/>
                    <a:lstStyle/>
                    <a:p>
                      <a:pPr algn="ctr"/>
                      <a:r>
                        <a:rPr lang="uk-UA" sz="2000" b="0" dirty="0" smtClean="0">
                          <a:latin typeface="Times New Roman" pitchFamily="18" charset="0"/>
                          <a:cs typeface="Times New Roman" pitchFamily="18" charset="0"/>
                        </a:rPr>
                        <a:t>Дієслівні</a:t>
                      </a:r>
                      <a:endParaRPr lang="uk-UA" sz="2000" b="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39366660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309" y="1027611"/>
            <a:ext cx="9272859" cy="2308324"/>
          </a:xfrm>
          <a:prstGeom prst="rect">
            <a:avLst/>
          </a:prstGeom>
          <a:noFill/>
        </p:spPr>
        <p:txBody>
          <a:bodyPr wrap="none" rtlCol="0">
            <a:spAutoFit/>
          </a:bodyPr>
          <a:lstStyle/>
          <a:p>
            <a:r>
              <a:rPr lang="ru-RU" dirty="0" smtClean="0">
                <a:latin typeface="Times New Roman" panose="02020603050405020304" pitchFamily="18" charset="0"/>
                <a:cs typeface="Times New Roman" panose="02020603050405020304" pitchFamily="18" charset="0"/>
              </a:rPr>
              <a:t>Завдання: випишіть із речення усі можливі словосполучення, визначте вид та будову</a:t>
            </a:r>
          </a:p>
          <a:p>
            <a:r>
              <a:rPr lang="ru-RU" i="1" dirty="0" smtClean="0">
                <a:latin typeface="Times New Roman" panose="02020603050405020304" pitchFamily="18" charset="0"/>
                <a:cs typeface="Times New Roman" panose="02020603050405020304" pitchFamily="18" charset="0"/>
              </a:rPr>
              <a:t>Зразок: </a:t>
            </a:r>
            <a:r>
              <a:rPr lang="ru-RU" dirty="0" smtClean="0">
                <a:latin typeface="Times New Roman" panose="02020603050405020304" pitchFamily="18" charset="0"/>
                <a:cs typeface="Times New Roman" panose="02020603050405020304" pitchFamily="18" charset="0"/>
              </a:rPr>
              <a:t>червона калина – іменникове, просте</a:t>
            </a:r>
          </a:p>
          <a:p>
            <a:endParaRPr lang="ru-RU" dirty="0">
              <a:latin typeface="Times New Roman" panose="02020603050405020304" pitchFamily="18" charset="0"/>
              <a:cs typeface="Times New Roman" panose="02020603050405020304" pitchFamily="18" charset="0"/>
            </a:endParaRPr>
          </a:p>
          <a:p>
            <a:endParaRPr lang="ru-RU" dirty="0" smtClean="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a:p>
            <a:r>
              <a:rPr lang="ru-RU" b="1" dirty="0" smtClean="0">
                <a:latin typeface="Times New Roman" panose="02020603050405020304" pitchFamily="18" charset="0"/>
                <a:cs typeface="Times New Roman" panose="02020603050405020304" pitchFamily="18" charset="0"/>
              </a:rPr>
              <a:t>На лінгвістичному конгресі в Парижі провідні фахівці світу визнали українську мову  </a:t>
            </a:r>
          </a:p>
          <a:p>
            <a:r>
              <a:rPr lang="ru-RU" b="1" dirty="0">
                <a:latin typeface="Times New Roman" panose="02020603050405020304" pitchFamily="18" charset="0"/>
                <a:cs typeface="Times New Roman" panose="02020603050405020304" pitchFamily="18" charset="0"/>
              </a:rPr>
              <a:t> </a:t>
            </a:r>
            <a:r>
              <a:rPr lang="ru-RU" b="1" dirty="0" smtClean="0">
                <a:latin typeface="Times New Roman" panose="02020603050405020304" pitchFamily="18" charset="0"/>
                <a:cs typeface="Times New Roman" panose="02020603050405020304" pitchFamily="18" charset="0"/>
              </a:rPr>
              <a:t>милозвучною.</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78684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114</Words>
  <Application>Microsoft Office PowerPoint</Application>
  <PresentationFormat>Широкоэкранный</PresentationFormat>
  <Paragraphs>16</Paragraphs>
  <Slides>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vt:i4>
      </vt:variant>
    </vt:vector>
  </HeadingPairs>
  <TitlesOfParts>
    <vt:vector size="7" baseType="lpstr">
      <vt:lpstr>Arial</vt:lpstr>
      <vt:lpstr>Calibri</vt:lpstr>
      <vt:lpstr>Calibri Light</vt:lpstr>
      <vt:lpstr>Times New Roman</vt:lpstr>
      <vt:lpstr>Тема Office</vt:lpstr>
      <vt:lpstr>Лінгвістичне дослідження</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Лінгвістичне дослідження</dc:title>
  <dc:creator>1111</dc:creator>
  <cp:lastModifiedBy>1111</cp:lastModifiedBy>
  <cp:revision>2</cp:revision>
  <dcterms:created xsi:type="dcterms:W3CDTF">2023-09-28T11:45:43Z</dcterms:created>
  <dcterms:modified xsi:type="dcterms:W3CDTF">2023-09-28T11:57:07Z</dcterms:modified>
</cp:coreProperties>
</file>