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81" r:id="rId3"/>
    <p:sldId id="282" r:id="rId4"/>
    <p:sldId id="276" r:id="rId5"/>
    <p:sldId id="274" r:id="rId6"/>
    <p:sldId id="277" r:id="rId7"/>
    <p:sldId id="287" r:id="rId8"/>
    <p:sldId id="283" r:id="rId9"/>
    <p:sldId id="284" r:id="rId10"/>
    <p:sldId id="286" r:id="rId11"/>
    <p:sldId id="285" r:id="rId12"/>
    <p:sldId id="275" r:id="rId13"/>
    <p:sldId id="267" r:id="rId14"/>
    <p:sldId id="257"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80995" autoAdjust="0"/>
  </p:normalViewPr>
  <p:slideViewPr>
    <p:cSldViewPr snapToGrid="0">
      <p:cViewPr>
        <p:scale>
          <a:sx n="51" d="100"/>
          <a:sy n="51" d="100"/>
        </p:scale>
        <p:origin x="-124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33DEC-FBC6-4FBF-A4C9-630776175C52}" type="doc">
      <dgm:prSet loTypeId="urn:microsoft.com/office/officeart/2005/8/layout/hProcess9" loCatId="process" qsTypeId="urn:microsoft.com/office/officeart/2005/8/quickstyle/simple1" qsCatId="simple" csTypeId="urn:microsoft.com/office/officeart/2005/8/colors/accent1_2" csCatId="accent1" phldr="1"/>
      <dgm:spPr/>
    </dgm:pt>
    <dgm:pt modelId="{AB168D62-2668-4795-A4BA-7432C3CE6899}">
      <dgm:prSet/>
      <dgm:spPr/>
      <dgm:t>
        <a:bodyPr/>
        <a:lstStyle/>
        <a:p>
          <a:r>
            <a:rPr lang="ru-RU" dirty="0" smtClean="0">
              <a:solidFill>
                <a:schemeClr val="tx1"/>
              </a:solidFill>
              <a:effectLst/>
              <a:latin typeface="+mn-lt"/>
              <a:ea typeface="+mn-ea"/>
              <a:cs typeface="+mn-cs"/>
            </a:rPr>
            <a:t>78 предприятий общественного питания </a:t>
          </a:r>
          <a:endParaRPr lang="ru-RU" dirty="0"/>
        </a:p>
      </dgm:t>
    </dgm:pt>
    <dgm:pt modelId="{8384C5DA-4D5E-4FB0-9CD6-CC29E19A149C}" type="parTrans" cxnId="{1471414B-A587-4E91-9D91-BC74544151E2}">
      <dgm:prSet/>
      <dgm:spPr/>
      <dgm:t>
        <a:bodyPr/>
        <a:lstStyle/>
        <a:p>
          <a:endParaRPr lang="ru-RU"/>
        </a:p>
      </dgm:t>
    </dgm:pt>
    <dgm:pt modelId="{7BA39220-C339-4EDB-A04F-CE80CC636A6E}" type="sibTrans" cxnId="{1471414B-A587-4E91-9D91-BC74544151E2}">
      <dgm:prSet/>
      <dgm:spPr/>
      <dgm:t>
        <a:bodyPr/>
        <a:lstStyle/>
        <a:p>
          <a:endParaRPr lang="ru-RU"/>
        </a:p>
      </dgm:t>
    </dgm:pt>
    <dgm:pt modelId="{F332D12A-D420-48B5-872F-40D47159DF58}">
      <dgm:prSet/>
      <dgm:spPr/>
      <dgm:t>
        <a:bodyPr/>
        <a:lstStyle/>
        <a:p>
          <a:r>
            <a:rPr lang="ru-RU" dirty="0" smtClean="0">
              <a:solidFill>
                <a:schemeClr val="tx1"/>
              </a:solidFill>
              <a:effectLst/>
              <a:latin typeface="+mn-lt"/>
              <a:ea typeface="+mn-ea"/>
              <a:cs typeface="+mn-cs"/>
            </a:rPr>
            <a:t>Товарооборот 10687,4 млн. руб. </a:t>
          </a:r>
          <a:endParaRPr lang="ru-RU" dirty="0"/>
        </a:p>
      </dgm:t>
    </dgm:pt>
    <dgm:pt modelId="{8D7761CD-C389-4C11-BA9D-D75227040E5A}" type="parTrans" cxnId="{16A15332-097A-4600-A1B6-2A2135D135B6}">
      <dgm:prSet/>
      <dgm:spPr/>
      <dgm:t>
        <a:bodyPr/>
        <a:lstStyle/>
        <a:p>
          <a:endParaRPr lang="ru-RU"/>
        </a:p>
      </dgm:t>
    </dgm:pt>
    <dgm:pt modelId="{86E82E24-AF9C-492B-AEBE-2B95B29CCE01}" type="sibTrans" cxnId="{16A15332-097A-4600-A1B6-2A2135D135B6}">
      <dgm:prSet/>
      <dgm:spPr/>
      <dgm:t>
        <a:bodyPr/>
        <a:lstStyle/>
        <a:p>
          <a:endParaRPr lang="ru-RU"/>
        </a:p>
      </dgm:t>
    </dgm:pt>
    <dgm:pt modelId="{577333B0-6C3C-4BD0-BD51-17BFDC5606EE}">
      <dgm:prSet custT="1"/>
      <dgm:spPr/>
      <dgm:t>
        <a:bodyPr/>
        <a:lstStyle/>
        <a:p>
          <a:r>
            <a:rPr lang="ru-RU" sz="3600" dirty="0" smtClean="0">
              <a:solidFill>
                <a:schemeClr val="tx1"/>
              </a:solidFill>
              <a:effectLst/>
              <a:latin typeface="+mn-lt"/>
              <a:ea typeface="+mn-ea"/>
              <a:cs typeface="+mn-cs"/>
            </a:rPr>
            <a:t>Тенденция к росту </a:t>
          </a:r>
          <a:r>
            <a:rPr lang="ru-RU" sz="2000" dirty="0" smtClean="0">
              <a:solidFill>
                <a:schemeClr val="tx1"/>
              </a:solidFill>
              <a:effectLst/>
              <a:latin typeface="+mn-lt"/>
              <a:ea typeface="+mn-ea"/>
              <a:cs typeface="+mn-cs"/>
            </a:rPr>
            <a:t>(согласно статистическим данным)</a:t>
          </a:r>
          <a:endParaRPr lang="ru-RU" sz="2000" dirty="0"/>
        </a:p>
      </dgm:t>
    </dgm:pt>
    <dgm:pt modelId="{298D57EF-4F4B-4DAB-B870-6230BD07BF3A}" type="parTrans" cxnId="{334A3420-EEFF-4452-858A-4033D3128B19}">
      <dgm:prSet/>
      <dgm:spPr/>
      <dgm:t>
        <a:bodyPr/>
        <a:lstStyle/>
        <a:p>
          <a:endParaRPr lang="ru-RU"/>
        </a:p>
      </dgm:t>
    </dgm:pt>
    <dgm:pt modelId="{D839E323-7603-44A3-8D1E-48A811592E93}" type="sibTrans" cxnId="{334A3420-EEFF-4452-858A-4033D3128B19}">
      <dgm:prSet/>
      <dgm:spPr/>
      <dgm:t>
        <a:bodyPr/>
        <a:lstStyle/>
        <a:p>
          <a:endParaRPr lang="ru-RU"/>
        </a:p>
      </dgm:t>
    </dgm:pt>
    <dgm:pt modelId="{B7ADD242-7438-4015-B02D-F2226F8829FF}" type="pres">
      <dgm:prSet presAssocID="{2CF33DEC-FBC6-4FBF-A4C9-630776175C52}" presName="CompostProcess" presStyleCnt="0">
        <dgm:presLayoutVars>
          <dgm:dir/>
          <dgm:resizeHandles val="exact"/>
        </dgm:presLayoutVars>
      </dgm:prSet>
      <dgm:spPr/>
    </dgm:pt>
    <dgm:pt modelId="{3DBB4BD9-FFAF-4DEB-A1C1-A899390E1125}" type="pres">
      <dgm:prSet presAssocID="{2CF33DEC-FBC6-4FBF-A4C9-630776175C52}" presName="arrow" presStyleLbl="bgShp" presStyleIdx="0" presStyleCnt="1" custLinFactNeighborX="9485" custLinFactNeighborY="-77844"/>
      <dgm:spPr/>
    </dgm:pt>
    <dgm:pt modelId="{557DAFBD-5AF7-4173-9F13-84991AE70703}" type="pres">
      <dgm:prSet presAssocID="{2CF33DEC-FBC6-4FBF-A4C9-630776175C52}" presName="linearProcess" presStyleCnt="0"/>
      <dgm:spPr/>
    </dgm:pt>
    <dgm:pt modelId="{A06FBFA6-1510-4691-981A-CC73D32D309B}" type="pres">
      <dgm:prSet presAssocID="{AB168D62-2668-4795-A4BA-7432C3CE6899}" presName="textNode" presStyleLbl="node1" presStyleIdx="0" presStyleCnt="3">
        <dgm:presLayoutVars>
          <dgm:bulletEnabled val="1"/>
        </dgm:presLayoutVars>
      </dgm:prSet>
      <dgm:spPr/>
    </dgm:pt>
    <dgm:pt modelId="{892BD6B9-AEC3-473C-8FDC-499F29722C4D}" type="pres">
      <dgm:prSet presAssocID="{7BA39220-C339-4EDB-A04F-CE80CC636A6E}" presName="sibTrans" presStyleCnt="0"/>
      <dgm:spPr/>
    </dgm:pt>
    <dgm:pt modelId="{955B4221-D8A3-4253-A26B-053042763231}" type="pres">
      <dgm:prSet presAssocID="{F332D12A-D420-48B5-872F-40D47159DF58}" presName="textNode" presStyleLbl="node1" presStyleIdx="1" presStyleCnt="3">
        <dgm:presLayoutVars>
          <dgm:bulletEnabled val="1"/>
        </dgm:presLayoutVars>
      </dgm:prSet>
      <dgm:spPr/>
    </dgm:pt>
    <dgm:pt modelId="{FAFE0CD7-4B87-4DE0-9ACB-323AF3FDA282}" type="pres">
      <dgm:prSet presAssocID="{86E82E24-AF9C-492B-AEBE-2B95B29CCE01}" presName="sibTrans" presStyleCnt="0"/>
      <dgm:spPr/>
    </dgm:pt>
    <dgm:pt modelId="{4D524C9E-A386-46A7-B156-9F024A5A2454}" type="pres">
      <dgm:prSet presAssocID="{577333B0-6C3C-4BD0-BD51-17BFDC5606EE}" presName="textNode" presStyleLbl="node1" presStyleIdx="2" presStyleCnt="3" custScaleY="109889">
        <dgm:presLayoutVars>
          <dgm:bulletEnabled val="1"/>
        </dgm:presLayoutVars>
      </dgm:prSet>
      <dgm:spPr/>
      <dgm:t>
        <a:bodyPr/>
        <a:lstStyle/>
        <a:p>
          <a:endParaRPr lang="ru-RU"/>
        </a:p>
      </dgm:t>
    </dgm:pt>
  </dgm:ptLst>
  <dgm:cxnLst>
    <dgm:cxn modelId="{A504AA94-D7F1-4DD3-8986-29ACCC288A67}" type="presOf" srcId="{F332D12A-D420-48B5-872F-40D47159DF58}" destId="{955B4221-D8A3-4253-A26B-053042763231}" srcOrd="0" destOrd="0" presId="urn:microsoft.com/office/officeart/2005/8/layout/hProcess9"/>
    <dgm:cxn modelId="{16A15332-097A-4600-A1B6-2A2135D135B6}" srcId="{2CF33DEC-FBC6-4FBF-A4C9-630776175C52}" destId="{F332D12A-D420-48B5-872F-40D47159DF58}" srcOrd="1" destOrd="0" parTransId="{8D7761CD-C389-4C11-BA9D-D75227040E5A}" sibTransId="{86E82E24-AF9C-492B-AEBE-2B95B29CCE01}"/>
    <dgm:cxn modelId="{45856C4C-4957-46C0-A994-3E818A836507}" type="presOf" srcId="{2CF33DEC-FBC6-4FBF-A4C9-630776175C52}" destId="{B7ADD242-7438-4015-B02D-F2226F8829FF}" srcOrd="0" destOrd="0" presId="urn:microsoft.com/office/officeart/2005/8/layout/hProcess9"/>
    <dgm:cxn modelId="{334A3420-EEFF-4452-858A-4033D3128B19}" srcId="{2CF33DEC-FBC6-4FBF-A4C9-630776175C52}" destId="{577333B0-6C3C-4BD0-BD51-17BFDC5606EE}" srcOrd="2" destOrd="0" parTransId="{298D57EF-4F4B-4DAB-B870-6230BD07BF3A}" sibTransId="{D839E323-7603-44A3-8D1E-48A811592E93}"/>
    <dgm:cxn modelId="{1471414B-A587-4E91-9D91-BC74544151E2}" srcId="{2CF33DEC-FBC6-4FBF-A4C9-630776175C52}" destId="{AB168D62-2668-4795-A4BA-7432C3CE6899}" srcOrd="0" destOrd="0" parTransId="{8384C5DA-4D5E-4FB0-9CD6-CC29E19A149C}" sibTransId="{7BA39220-C339-4EDB-A04F-CE80CC636A6E}"/>
    <dgm:cxn modelId="{901D193F-6957-4722-B23E-AC1DD5E6E2FB}" type="presOf" srcId="{577333B0-6C3C-4BD0-BD51-17BFDC5606EE}" destId="{4D524C9E-A386-46A7-B156-9F024A5A2454}" srcOrd="0" destOrd="0" presId="urn:microsoft.com/office/officeart/2005/8/layout/hProcess9"/>
    <dgm:cxn modelId="{FE04B8E6-4960-48A1-B051-57BCFDEAFEFF}" type="presOf" srcId="{AB168D62-2668-4795-A4BA-7432C3CE6899}" destId="{A06FBFA6-1510-4691-981A-CC73D32D309B}" srcOrd="0" destOrd="0" presId="urn:microsoft.com/office/officeart/2005/8/layout/hProcess9"/>
    <dgm:cxn modelId="{CC114532-4C32-4340-B1CB-4ED59B919CBA}" type="presParOf" srcId="{B7ADD242-7438-4015-B02D-F2226F8829FF}" destId="{3DBB4BD9-FFAF-4DEB-A1C1-A899390E1125}" srcOrd="0" destOrd="0" presId="urn:microsoft.com/office/officeart/2005/8/layout/hProcess9"/>
    <dgm:cxn modelId="{D74BAC50-F6C8-4497-8EE9-EC0B49EBBFFC}" type="presParOf" srcId="{B7ADD242-7438-4015-B02D-F2226F8829FF}" destId="{557DAFBD-5AF7-4173-9F13-84991AE70703}" srcOrd="1" destOrd="0" presId="urn:microsoft.com/office/officeart/2005/8/layout/hProcess9"/>
    <dgm:cxn modelId="{ABF758D0-A5A8-43B7-8540-FAAA1DBB85FC}" type="presParOf" srcId="{557DAFBD-5AF7-4173-9F13-84991AE70703}" destId="{A06FBFA6-1510-4691-981A-CC73D32D309B}" srcOrd="0" destOrd="0" presId="urn:microsoft.com/office/officeart/2005/8/layout/hProcess9"/>
    <dgm:cxn modelId="{EF81136A-4DE7-41EE-94D6-A7EEAC971EB5}" type="presParOf" srcId="{557DAFBD-5AF7-4173-9F13-84991AE70703}" destId="{892BD6B9-AEC3-473C-8FDC-499F29722C4D}" srcOrd="1" destOrd="0" presId="urn:microsoft.com/office/officeart/2005/8/layout/hProcess9"/>
    <dgm:cxn modelId="{BA117E1F-C177-4D83-B6BB-A668A1C6B6EB}" type="presParOf" srcId="{557DAFBD-5AF7-4173-9F13-84991AE70703}" destId="{955B4221-D8A3-4253-A26B-053042763231}" srcOrd="2" destOrd="0" presId="urn:microsoft.com/office/officeart/2005/8/layout/hProcess9"/>
    <dgm:cxn modelId="{584829CD-DCBD-4AF0-B606-8869AF1D9EA4}" type="presParOf" srcId="{557DAFBD-5AF7-4173-9F13-84991AE70703}" destId="{FAFE0CD7-4B87-4DE0-9ACB-323AF3FDA282}" srcOrd="3" destOrd="0" presId="urn:microsoft.com/office/officeart/2005/8/layout/hProcess9"/>
    <dgm:cxn modelId="{4A88CAF3-2047-4B27-A3BD-6C16A99212AB}" type="presParOf" srcId="{557DAFBD-5AF7-4173-9F13-84991AE70703}" destId="{4D524C9E-A386-46A7-B156-9F024A5A245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4BD9-FFAF-4DEB-A1C1-A899390E1125}">
      <dsp:nvSpPr>
        <dsp:cNvPr id="0" name=""/>
        <dsp:cNvSpPr/>
      </dsp:nvSpPr>
      <dsp:spPr>
        <a:xfrm>
          <a:off x="1240536" y="0"/>
          <a:ext cx="7029704" cy="43387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FBFA6-1510-4691-981A-CC73D32D309B}">
      <dsp:nvSpPr>
        <dsp:cNvPr id="0" name=""/>
        <dsp:cNvSpPr/>
      </dsp:nvSpPr>
      <dsp:spPr>
        <a:xfrm>
          <a:off x="4038" y="1301622"/>
          <a:ext cx="2665214" cy="1735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solidFill>
                <a:schemeClr val="tx1"/>
              </a:solidFill>
              <a:effectLst/>
              <a:latin typeface="+mn-lt"/>
              <a:ea typeface="+mn-ea"/>
              <a:cs typeface="+mn-cs"/>
            </a:rPr>
            <a:t>78 предприятий общественного питания </a:t>
          </a:r>
          <a:endParaRPr lang="ru-RU" sz="2600" kern="1200" dirty="0"/>
        </a:p>
      </dsp:txBody>
      <dsp:txXfrm>
        <a:off x="88758" y="1386342"/>
        <a:ext cx="2495774" cy="1566057"/>
      </dsp:txXfrm>
    </dsp:sp>
    <dsp:sp modelId="{955B4221-D8A3-4253-A26B-053042763231}">
      <dsp:nvSpPr>
        <dsp:cNvPr id="0" name=""/>
        <dsp:cNvSpPr/>
      </dsp:nvSpPr>
      <dsp:spPr>
        <a:xfrm>
          <a:off x="2802512" y="1301622"/>
          <a:ext cx="2665214" cy="17354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solidFill>
                <a:schemeClr val="tx1"/>
              </a:solidFill>
              <a:effectLst/>
              <a:latin typeface="+mn-lt"/>
              <a:ea typeface="+mn-ea"/>
              <a:cs typeface="+mn-cs"/>
            </a:rPr>
            <a:t>Товарооборот 10687,4 млн. руб. </a:t>
          </a:r>
          <a:endParaRPr lang="ru-RU" sz="2600" kern="1200" dirty="0"/>
        </a:p>
      </dsp:txBody>
      <dsp:txXfrm>
        <a:off x="2887232" y="1386342"/>
        <a:ext cx="2495774" cy="1566057"/>
      </dsp:txXfrm>
    </dsp:sp>
    <dsp:sp modelId="{4D524C9E-A386-46A7-B156-9F024A5A2454}">
      <dsp:nvSpPr>
        <dsp:cNvPr id="0" name=""/>
        <dsp:cNvSpPr/>
      </dsp:nvSpPr>
      <dsp:spPr>
        <a:xfrm>
          <a:off x="5600987" y="1215811"/>
          <a:ext cx="2665214" cy="1907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ru-RU" sz="3600" kern="1200" dirty="0" smtClean="0">
              <a:solidFill>
                <a:schemeClr val="tx1"/>
              </a:solidFill>
              <a:effectLst/>
              <a:latin typeface="+mn-lt"/>
              <a:ea typeface="+mn-ea"/>
              <a:cs typeface="+mn-cs"/>
            </a:rPr>
            <a:t>Тенденция к росту </a:t>
          </a:r>
          <a:r>
            <a:rPr lang="ru-RU" sz="2000" kern="1200" dirty="0" smtClean="0">
              <a:solidFill>
                <a:schemeClr val="tx1"/>
              </a:solidFill>
              <a:effectLst/>
              <a:latin typeface="+mn-lt"/>
              <a:ea typeface="+mn-ea"/>
              <a:cs typeface="+mn-cs"/>
            </a:rPr>
            <a:t>(согласно статистическим данным)</a:t>
          </a:r>
          <a:endParaRPr lang="ru-RU" sz="2000" kern="1200" dirty="0"/>
        </a:p>
      </dsp:txBody>
      <dsp:txXfrm>
        <a:off x="5694085" y="1308909"/>
        <a:ext cx="2479018" cy="17209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EC1EB-CD3B-4A0D-BB4C-6B608206FA6E}" type="datetimeFigureOut">
              <a:rPr lang="ru-RU" smtClean="0"/>
              <a:t>09.02.2021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7B070-EA41-45A1-997B-5018C01D1ADC}" type="slidenum">
              <a:rPr lang="ru-RU" smtClean="0"/>
              <a:t>‹#›</a:t>
            </a:fld>
            <a:endParaRPr lang="ru-RU"/>
          </a:p>
        </p:txBody>
      </p:sp>
    </p:spTree>
    <p:extLst>
      <p:ext uri="{BB962C8B-B14F-4D97-AF65-F5344CB8AC3E}">
        <p14:creationId xmlns:p14="http://schemas.microsoft.com/office/powerpoint/2010/main" val="395872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ryansk.tradeis.ru/service/cat/kafe/page-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ryansk.gks.r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inposter.com/business/restauran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joinposter.com/signu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1</a:t>
            </a:fld>
            <a:endParaRPr lang="ru-RU"/>
          </a:p>
        </p:txBody>
      </p:sp>
    </p:spTree>
    <p:extLst>
      <p:ext uri="{BB962C8B-B14F-4D97-AF65-F5344CB8AC3E}">
        <p14:creationId xmlns:p14="http://schemas.microsoft.com/office/powerpoint/2010/main" val="4141105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и 2 пункт легко будут выполнимы</a:t>
            </a:r>
            <a:r>
              <a:rPr lang="ru-RU" baseline="0" dirty="0" smtClean="0"/>
              <a:t> на начальном этапе работы кафе, все последующие мероприятия станут возможны и целесообразны при устойчивом развитии бизнеса и открытии сети наших кафе, т.к. предполагают денежные затраты.</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11</a:t>
            </a:fld>
            <a:endParaRPr lang="ru-RU"/>
          </a:p>
        </p:txBody>
      </p:sp>
    </p:spTree>
    <p:extLst>
      <p:ext uri="{BB962C8B-B14F-4D97-AF65-F5344CB8AC3E}">
        <p14:creationId xmlns:p14="http://schemas.microsoft.com/office/powerpoint/2010/main" val="414853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нормального функционирования кафе необходимы надежные связи с поставщиками продукции и товаров.</a:t>
            </a:r>
          </a:p>
          <a:p>
            <a:r>
              <a:rPr lang="ru-RU" b="0" i="0" dirty="0" smtClean="0"/>
              <a:t>Выбирая поставщиков основных ингредиентов, мы анализировали, с кем работают лидеры нашего рынка, и поэтому на 80% полагаемся на их выбор. Такая стратегия существенно сужает поиски поставщиков в нашем регионе и экономит время.</a:t>
            </a:r>
          </a:p>
          <a:p>
            <a:r>
              <a:rPr lang="ru-RU" b="0" i="0" dirty="0" smtClean="0"/>
              <a:t>Наши требования к поставщикам: </a:t>
            </a:r>
            <a:r>
              <a:rPr lang="ru-RU" i="0" dirty="0" smtClean="0"/>
              <a:t>Условия доставки: срок 1-2 дня, а также удобная для хранения упаковка. Что еще очень важно — адекватный личный менеджер, который всегда на связи. Доставка бесплатная при минимальной сумме закупки от 1000 рублей. Очень удобно, если менеджер будет анализировать наши покупки и вовремя напоминает, рассказывает о новинках или помогает составлять текущий заказ.</a:t>
            </a:r>
            <a:endParaRPr lang="ru-RU" b="0" i="0" dirty="0"/>
          </a:p>
        </p:txBody>
      </p:sp>
      <p:sp>
        <p:nvSpPr>
          <p:cNvPr id="4" name="Номер слайда 3"/>
          <p:cNvSpPr>
            <a:spLocks noGrp="1"/>
          </p:cNvSpPr>
          <p:nvPr>
            <p:ph type="sldNum" sz="quarter" idx="10"/>
          </p:nvPr>
        </p:nvSpPr>
        <p:spPr/>
        <p:txBody>
          <a:bodyPr/>
          <a:lstStyle/>
          <a:p>
            <a:fld id="{A347B070-EA41-45A1-997B-5018C01D1ADC}" type="slidenum">
              <a:rPr lang="ru-RU" smtClean="0"/>
              <a:t>12</a:t>
            </a:fld>
            <a:endParaRPr lang="ru-RU"/>
          </a:p>
        </p:txBody>
      </p:sp>
    </p:spTree>
    <p:extLst>
      <p:ext uri="{BB962C8B-B14F-4D97-AF65-F5344CB8AC3E}">
        <p14:creationId xmlns:p14="http://schemas.microsoft.com/office/powerpoint/2010/main" val="253666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Всего </a:t>
            </a:r>
            <a:r>
              <a:rPr lang="ru-RU" b="1" dirty="0" err="1" smtClean="0"/>
              <a:t>сществует</a:t>
            </a:r>
            <a:r>
              <a:rPr lang="ru-RU" b="1" dirty="0" smtClean="0"/>
              <a:t> 5 классов </a:t>
            </a:r>
            <a:r>
              <a:rPr lang="ru-RU" b="1" dirty="0" err="1" smtClean="0"/>
              <a:t>отходности</a:t>
            </a:r>
            <a:r>
              <a:rPr lang="ru-RU" b="1" dirty="0" smtClean="0"/>
              <a:t> (первый самый опасный по степени наносимого вреда) </a:t>
            </a:r>
          </a:p>
          <a:p>
            <a:r>
              <a:rPr lang="ru-RU" b="1" dirty="0" smtClean="0"/>
              <a:t>У нас 5 класс опасности отходов</a:t>
            </a:r>
          </a:p>
          <a:p>
            <a:r>
              <a:rPr lang="ru-RU" dirty="0" smtClean="0"/>
              <a:t>Эти отходы практически не представляют опасности природе. Это пластик, резиновые изделия, металлические предметы. Выброс их на свалку разрешен. Но все же для сохранения ресурсов природы, предпочтительнее сортировать отходы. Переработанное вторсырье применяется для производства новых изделий.</a:t>
            </a:r>
          </a:p>
          <a:p>
            <a:endParaRPr lang="ru-RU" dirty="0" smtClean="0"/>
          </a:p>
          <a:p>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13</a:t>
            </a:fld>
            <a:endParaRPr lang="ru-RU"/>
          </a:p>
        </p:txBody>
      </p:sp>
    </p:spTree>
    <p:extLst>
      <p:ext uri="{BB962C8B-B14F-4D97-AF65-F5344CB8AC3E}">
        <p14:creationId xmlns:p14="http://schemas.microsoft.com/office/powerpoint/2010/main" val="73460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dirty="0" smtClean="0"/>
              <a:t>В своей деятельности мы используемые «зеленые технологии»</a:t>
            </a:r>
          </a:p>
          <a:p>
            <a:r>
              <a:rPr lang="ru-RU" dirty="0" smtClean="0"/>
              <a:t>«Зелёный» — одно из самых популярных в мире слов. И связано это не с возросшей любовью людей к зелёному цвету, а с пониманием важности разработки, внедрения и использования экологически чистых технологий.</a:t>
            </a:r>
          </a:p>
          <a:p>
            <a:r>
              <a:rPr lang="ru-RU" dirty="0" smtClean="0"/>
              <a:t>Зелёные технологии – это разные решения, которые помогают грамотно управлять ресурсами и снижать негативную нагрузку на природу.</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14</a:t>
            </a:fld>
            <a:endParaRPr lang="ru-RU"/>
          </a:p>
        </p:txBody>
      </p:sp>
    </p:spTree>
    <p:extLst>
      <p:ext uri="{BB962C8B-B14F-4D97-AF65-F5344CB8AC3E}">
        <p14:creationId xmlns:p14="http://schemas.microsoft.com/office/powerpoint/2010/main" val="242922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Запрос по категории</a:t>
            </a:r>
            <a:r>
              <a:rPr lang="ru-RU" baseline="0" dirty="0" smtClean="0"/>
              <a:t> «кафе» составляет в Брянской обл. 51% по отношению к общему объему поисковых запросов, что позволяет сделать вывод о том, что эта сфера общественного питания востребована. Определили это с помощью </a:t>
            </a:r>
            <a:r>
              <a:rPr lang="ru-RU" dirty="0" smtClean="0"/>
              <a:t> </a:t>
            </a:r>
            <a:r>
              <a:rPr lang="ru-RU" dirty="0" err="1" smtClean="0"/>
              <a:t>web</a:t>
            </a:r>
            <a:r>
              <a:rPr lang="ru-RU" dirty="0" smtClean="0"/>
              <a:t>-приложения корпорации </a:t>
            </a:r>
            <a:r>
              <a:rPr lang="ru-RU" dirty="0" err="1" smtClean="0"/>
              <a:t>Google</a:t>
            </a:r>
            <a:r>
              <a:rPr lang="ru-RU" dirty="0" smtClean="0"/>
              <a:t>.</a:t>
            </a:r>
          </a:p>
          <a:p>
            <a:r>
              <a:rPr lang="en-US" dirty="0" smtClean="0"/>
              <a:t>Google Trends</a:t>
            </a:r>
            <a:r>
              <a:rPr lang="ru-RU" dirty="0" smtClean="0"/>
              <a:t>    является публичным,</a:t>
            </a:r>
            <a:r>
              <a:rPr lang="ru-RU" baseline="0" dirty="0" smtClean="0"/>
              <a:t> оно</a:t>
            </a:r>
            <a:r>
              <a:rPr lang="ru-RU" dirty="0" smtClean="0"/>
              <a:t> показывает, как часто определенный термин ищут по отношению к общему объему поисковых запросов. </a:t>
            </a:r>
          </a:p>
        </p:txBody>
      </p:sp>
      <p:sp>
        <p:nvSpPr>
          <p:cNvPr id="4" name="Номер слайда 3"/>
          <p:cNvSpPr>
            <a:spLocks noGrp="1"/>
          </p:cNvSpPr>
          <p:nvPr>
            <p:ph type="sldNum" sz="quarter" idx="10"/>
          </p:nvPr>
        </p:nvSpPr>
        <p:spPr/>
        <p:txBody>
          <a:bodyPr/>
          <a:lstStyle/>
          <a:p>
            <a:fld id="{A347B070-EA41-45A1-997B-5018C01D1ADC}" type="slidenum">
              <a:rPr lang="ru-RU" smtClean="0"/>
              <a:t>2</a:t>
            </a:fld>
            <a:endParaRPr lang="ru-RU"/>
          </a:p>
        </p:txBody>
      </p:sp>
    </p:spTree>
    <p:extLst>
      <p:ext uri="{BB962C8B-B14F-4D97-AF65-F5344CB8AC3E}">
        <p14:creationId xmlns:p14="http://schemas.microsoft.com/office/powerpoint/2010/main" val="387015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графику</a:t>
            </a:r>
            <a:r>
              <a:rPr lang="ru-RU" baseline="0" dirty="0" smtClean="0"/>
              <a:t> видно, что спрос на посещение кафе стабильно высок, особенно, начиная с июня по февраль, т.е. большую часть года</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3</a:t>
            </a:fld>
            <a:endParaRPr lang="ru-RU"/>
          </a:p>
        </p:txBody>
      </p:sp>
    </p:spTree>
    <p:extLst>
      <p:ext uri="{BB962C8B-B14F-4D97-AF65-F5344CB8AC3E}">
        <p14:creationId xmlns:p14="http://schemas.microsoft.com/office/powerpoint/2010/main" val="279214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Брянске по данным Tradeis.ru «Предприятия сферы услуг Брянска» - предприятий общественного питания всего 78 (</a:t>
            </a:r>
            <a:r>
              <a:rPr lang="ru-RU" sz="1200" u="sng" kern="1200" dirty="0" smtClean="0">
                <a:solidFill>
                  <a:schemeClr val="tx1"/>
                </a:solidFill>
                <a:effectLst/>
                <a:latin typeface="+mn-lt"/>
                <a:ea typeface="+mn-ea"/>
                <a:cs typeface="+mn-cs"/>
                <a:hlinkClick r:id="rId3"/>
              </a:rPr>
              <a:t>http://bryansk.tradeis.ru/service/cat/kafe/page-6</a:t>
            </a:r>
            <a:r>
              <a:rPr lang="ru-RU" sz="1200" kern="1200" dirty="0" smtClean="0">
                <a:solidFill>
                  <a:schemeClr val="tx1"/>
                </a:solidFill>
                <a:effectLst/>
                <a:latin typeface="+mn-lt"/>
                <a:ea typeface="+mn-ea"/>
                <a:cs typeface="+mn-cs"/>
              </a:rPr>
              <a:t>). Товарооборот общественного питания на 1 января 2019 году по данным </a:t>
            </a:r>
            <a:r>
              <a:rPr lang="ru-RU" sz="1200" kern="1200" dirty="0" err="1" smtClean="0">
                <a:solidFill>
                  <a:schemeClr val="tx1"/>
                </a:solidFill>
                <a:effectLst/>
                <a:latin typeface="+mn-lt"/>
                <a:ea typeface="+mn-ea"/>
                <a:cs typeface="+mn-cs"/>
              </a:rPr>
              <a:t>Брянскстата</a:t>
            </a:r>
            <a:r>
              <a:rPr lang="ru-RU" sz="1200" kern="1200" dirty="0" smtClean="0">
                <a:solidFill>
                  <a:schemeClr val="tx1"/>
                </a:solidFill>
                <a:effectLst/>
                <a:latin typeface="+mn-lt"/>
                <a:ea typeface="+mn-ea"/>
                <a:cs typeface="+mn-cs"/>
              </a:rPr>
              <a:t> (</a:t>
            </a:r>
            <a:r>
              <a:rPr lang="ru-RU" sz="1200" u="sng" kern="1200" dirty="0" smtClean="0">
                <a:solidFill>
                  <a:schemeClr val="tx1"/>
                </a:solidFill>
                <a:effectLst/>
                <a:latin typeface="+mn-lt"/>
                <a:ea typeface="+mn-ea"/>
                <a:cs typeface="+mn-cs"/>
                <a:hlinkClick r:id="rId4"/>
              </a:rPr>
              <a:t>http://bryansk.gks.ru</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составил 10687,4 млн. руб. и согласно статистическим данным имеет постоянную тенденцию к росту.</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Это рестораны, бары, сетевые кафе. Интерактивных кафе с системой электронного меню на местах в регионе НЕТ. Все эти факторы и стали для нас решающим обоснованием выбора нашей бизнес-идеи. </a:t>
            </a:r>
          </a:p>
          <a:p>
            <a:r>
              <a:rPr lang="ru-RU" sz="1200" kern="1200" dirty="0" smtClean="0">
                <a:solidFill>
                  <a:schemeClr val="tx1"/>
                </a:solidFill>
                <a:effectLst/>
                <a:latin typeface="+mn-lt"/>
                <a:ea typeface="+mn-ea"/>
                <a:cs typeface="+mn-cs"/>
              </a:rPr>
              <a:t>Наши ценности: </a:t>
            </a:r>
            <a:r>
              <a:rPr lang="ru-RU" sz="1200" kern="1200" dirty="0" err="1" smtClean="0">
                <a:solidFill>
                  <a:schemeClr val="tx1"/>
                </a:solidFill>
                <a:effectLst/>
                <a:latin typeface="+mn-lt"/>
                <a:ea typeface="+mn-ea"/>
                <a:cs typeface="+mn-cs"/>
              </a:rPr>
              <a:t>клиентоориентированность</a:t>
            </a:r>
            <a:r>
              <a:rPr lang="ru-RU" sz="1200" kern="1200" dirty="0" smtClean="0">
                <a:solidFill>
                  <a:schemeClr val="tx1"/>
                </a:solidFill>
                <a:effectLst/>
                <a:latin typeface="+mn-lt"/>
                <a:ea typeface="+mn-ea"/>
                <a:cs typeface="+mn-cs"/>
              </a:rPr>
              <a:t>; уважение; профессионализм; командная работа, энтузиазм. </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4</a:t>
            </a:fld>
            <a:endParaRPr lang="ru-RU"/>
          </a:p>
        </p:txBody>
      </p:sp>
    </p:spTree>
    <p:extLst>
      <p:ext uri="{BB962C8B-B14F-4D97-AF65-F5344CB8AC3E}">
        <p14:creationId xmlns:p14="http://schemas.microsoft.com/office/powerpoint/2010/main" val="40521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Миссия: </a:t>
            </a:r>
            <a:r>
              <a:rPr lang="ru-RU" sz="1200" kern="1200" dirty="0" smtClean="0">
                <a:solidFill>
                  <a:schemeClr val="tx1"/>
                </a:solidFill>
                <a:effectLst/>
                <a:latin typeface="+mn-lt"/>
                <a:ea typeface="+mn-ea"/>
                <a:cs typeface="+mn-cs"/>
              </a:rPr>
              <a:t>Руководство интерактивного кафе «</a:t>
            </a:r>
            <a:r>
              <a:rPr lang="ru-RU" sz="1200" kern="1200" dirty="0" err="1" smtClean="0">
                <a:solidFill>
                  <a:schemeClr val="tx1"/>
                </a:solidFill>
                <a:effectLst/>
                <a:latin typeface="+mn-lt"/>
                <a:ea typeface="+mn-ea"/>
                <a:cs typeface="+mn-cs"/>
              </a:rPr>
              <a:t>Fas</a:t>
            </a:r>
            <a:r>
              <a:rPr lang="en-US" sz="1200" kern="1200" dirty="0" smtClean="0">
                <a:solidFill>
                  <a:schemeClr val="tx1"/>
                </a:solidFill>
                <a:effectLst/>
                <a:latin typeface="+mn-lt"/>
                <a:ea typeface="+mn-ea"/>
                <a:cs typeface="+mn-cs"/>
              </a:rPr>
              <a:t>t</a:t>
            </a:r>
            <a:r>
              <a:rPr lang="ru-RU" sz="1200" kern="1200" dirty="0" err="1" smtClean="0">
                <a:solidFill>
                  <a:schemeClr val="tx1"/>
                </a:solidFill>
                <a:effectLst/>
                <a:latin typeface="+mn-lt"/>
                <a:ea typeface="+mn-ea"/>
                <a:cs typeface="+mn-cs"/>
              </a:rPr>
              <a:t>Rea</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 предлагает последовательно воплощать в жизнь свое видение «идеального кафе». Свою  миссию «</a:t>
            </a:r>
            <a:r>
              <a:rPr lang="ru-RU" sz="1200" kern="1200" dirty="0" err="1" smtClean="0">
                <a:solidFill>
                  <a:schemeClr val="tx1"/>
                </a:solidFill>
                <a:effectLst/>
                <a:latin typeface="+mn-lt"/>
                <a:ea typeface="+mn-ea"/>
                <a:cs typeface="+mn-cs"/>
              </a:rPr>
              <a:t>Fas</a:t>
            </a:r>
            <a:r>
              <a:rPr lang="en-US" sz="1200" kern="1200" dirty="0" smtClean="0">
                <a:solidFill>
                  <a:schemeClr val="tx1"/>
                </a:solidFill>
                <a:effectLst/>
                <a:latin typeface="+mn-lt"/>
                <a:ea typeface="+mn-ea"/>
                <a:cs typeface="+mn-cs"/>
              </a:rPr>
              <a:t>t</a:t>
            </a:r>
            <a:r>
              <a:rPr lang="ru-RU" sz="1200" kern="1200" dirty="0" err="1" smtClean="0">
                <a:solidFill>
                  <a:schemeClr val="tx1"/>
                </a:solidFill>
                <a:effectLst/>
                <a:latin typeface="+mn-lt"/>
                <a:ea typeface="+mn-ea"/>
                <a:cs typeface="+mn-cs"/>
              </a:rPr>
              <a:t>Rea</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 определяет так: «Мы являемся первым интерактивным кафе, применившим электронное меню на местах в Брянске и Брянской области, а также первыми в Центральном округе России и стремимся соответствовать ожиданиям и желаниям наших гостей и посетителей».  </a:t>
            </a:r>
          </a:p>
          <a:p>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5</a:t>
            </a:fld>
            <a:endParaRPr lang="ru-RU"/>
          </a:p>
        </p:txBody>
      </p:sp>
    </p:spTree>
    <p:extLst>
      <p:ext uri="{BB962C8B-B14F-4D97-AF65-F5344CB8AC3E}">
        <p14:creationId xmlns:p14="http://schemas.microsoft.com/office/powerpoint/2010/main" val="73296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Пример, «фирменное блюдо»: в месяц на него было</a:t>
            </a:r>
            <a:r>
              <a:rPr lang="ru-RU" baseline="0" dirty="0" smtClean="0"/>
              <a:t> 30 заказов. На производство (себестоимость) тратится на одну порцию 80 руб.</a:t>
            </a:r>
          </a:p>
          <a:p>
            <a:r>
              <a:rPr lang="ru-RU" baseline="0" dirty="0" smtClean="0"/>
              <a:t>Как получается цена реализации (продажи) : 80*4,38 = 350,40 руб. (округлили до 350)</a:t>
            </a:r>
          </a:p>
          <a:p>
            <a:r>
              <a:rPr lang="ru-RU" baseline="0" dirty="0" smtClean="0"/>
              <a:t>Наценку (%) взяли меньше, чтобы быть сразу конкурентоспособными.</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7</a:t>
            </a:fld>
            <a:endParaRPr lang="ru-RU"/>
          </a:p>
        </p:txBody>
      </p:sp>
    </p:spTree>
    <p:extLst>
      <p:ext uri="{BB962C8B-B14F-4D97-AF65-F5344CB8AC3E}">
        <p14:creationId xmlns:p14="http://schemas.microsoft.com/office/powerpoint/2010/main" val="89513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Чтобы соответствовать запросам своих клиентов, сервисы доставки внедряют новые технологии и максимально упрощают механизм заказа. И мы не исключение….</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8</a:t>
            </a:fld>
            <a:endParaRPr lang="ru-RU"/>
          </a:p>
        </p:txBody>
      </p:sp>
    </p:spTree>
    <p:extLst>
      <p:ext uri="{BB962C8B-B14F-4D97-AF65-F5344CB8AC3E}">
        <p14:creationId xmlns:p14="http://schemas.microsoft.com/office/powerpoint/2010/main" val="294731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Успех бизнеса — это совокупность энтузиазма, мотивации и поощрения среди сотрудников нашего кафе. Когда работники мотивированы для работы в команде, они чувствуют себя независимыми и становятся более продуктивными.</a:t>
            </a:r>
          </a:p>
          <a:p>
            <a:r>
              <a:rPr lang="ru-RU" dirty="0" smtClean="0"/>
              <a:t>Используя </a:t>
            </a:r>
            <a:r>
              <a:rPr lang="ru-RU" dirty="0" smtClean="0"/>
              <a:t>электронную </a:t>
            </a:r>
            <a:r>
              <a:rPr lang="ru-RU" dirty="0" smtClean="0">
                <a:hlinkClick r:id="rId3"/>
              </a:rPr>
              <a:t>систему учета в ресторане</a:t>
            </a:r>
            <a:r>
              <a:rPr lang="ru-RU" dirty="0" smtClean="0"/>
              <a:t> </a:t>
            </a:r>
            <a:r>
              <a:rPr lang="ru-RU" u="sng" dirty="0" err="1" smtClean="0">
                <a:hlinkClick r:id="rId4"/>
              </a:rPr>
              <a:t>Poster</a:t>
            </a:r>
            <a:r>
              <a:rPr lang="ru-RU" u="none" baseline="0" dirty="0" smtClean="0"/>
              <a:t> можно</a:t>
            </a:r>
            <a:r>
              <a:rPr lang="ru-RU" dirty="0" smtClean="0"/>
              <a:t> отслеживать эффективность работников для материального</a:t>
            </a:r>
            <a:r>
              <a:rPr lang="ru-RU" baseline="0" dirty="0" smtClean="0"/>
              <a:t> поощрения</a:t>
            </a:r>
            <a:r>
              <a:rPr lang="ru-RU" dirty="0" smtClean="0"/>
              <a:t>.</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9</a:t>
            </a:fld>
            <a:endParaRPr lang="ru-RU"/>
          </a:p>
        </p:txBody>
      </p:sp>
    </p:spTree>
    <p:extLst>
      <p:ext uri="{BB962C8B-B14F-4D97-AF65-F5344CB8AC3E}">
        <p14:creationId xmlns:p14="http://schemas.microsoft.com/office/powerpoint/2010/main" val="427578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Это можно легко сделать, проанализировав статистику за выбранный период в системе </a:t>
            </a:r>
            <a:r>
              <a:rPr lang="ru-RU" dirty="0" err="1" smtClean="0"/>
              <a:t>Poster</a:t>
            </a:r>
            <a:r>
              <a:rPr lang="ru-RU" dirty="0" smtClean="0"/>
              <a:t>. Всего за пару кликов в разделе «Статистика» нашей админ-панели мы выясним, кто из сотрудников самый трудолюбивый и эффективный. </a:t>
            </a:r>
            <a:endParaRPr lang="ru-RU" dirty="0"/>
          </a:p>
        </p:txBody>
      </p:sp>
      <p:sp>
        <p:nvSpPr>
          <p:cNvPr id="4" name="Номер слайда 3"/>
          <p:cNvSpPr>
            <a:spLocks noGrp="1"/>
          </p:cNvSpPr>
          <p:nvPr>
            <p:ph type="sldNum" sz="quarter" idx="10"/>
          </p:nvPr>
        </p:nvSpPr>
        <p:spPr/>
        <p:txBody>
          <a:bodyPr/>
          <a:lstStyle/>
          <a:p>
            <a:fld id="{A347B070-EA41-45A1-997B-5018C01D1ADC}" type="slidenum">
              <a:rPr lang="ru-RU" smtClean="0"/>
              <a:t>10</a:t>
            </a:fld>
            <a:endParaRPr lang="ru-RU"/>
          </a:p>
        </p:txBody>
      </p:sp>
    </p:spTree>
    <p:extLst>
      <p:ext uri="{BB962C8B-B14F-4D97-AF65-F5344CB8AC3E}">
        <p14:creationId xmlns:p14="http://schemas.microsoft.com/office/powerpoint/2010/main" val="382460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6F7B14-757E-4252-8F97-951059F5860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71DD3A14-FF80-4752-AFC9-4709DED93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61CAAFAC-8823-409E-8387-98ED856E8218}"/>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5" name="Нижний колонтитул 4">
            <a:extLst>
              <a:ext uri="{FF2B5EF4-FFF2-40B4-BE49-F238E27FC236}">
                <a16:creationId xmlns="" xmlns:a16="http://schemas.microsoft.com/office/drawing/2014/main" id="{90297CAB-52A8-4D78-A9D0-C393835151B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449300C7-6916-4E76-80AA-DAFDFABCF1FE}"/>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139580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48E338B-2BCC-41F8-A649-ABD4F1EA3A5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DB55410A-C02E-4CC5-BF5F-6DF5595FDF7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D7835A1-6D28-4106-900D-0D3E588E1A22}"/>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5" name="Нижний колонтитул 4">
            <a:extLst>
              <a:ext uri="{FF2B5EF4-FFF2-40B4-BE49-F238E27FC236}">
                <a16:creationId xmlns="" xmlns:a16="http://schemas.microsoft.com/office/drawing/2014/main" id="{11DC37E4-FCAC-4B3E-AB7C-C00906DE70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B5983391-94A1-4094-919E-AE6A199F27A8}"/>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276889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C6FAE9CB-1A85-4B00-9EC2-EA7B3119996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0D16622F-7145-441C-BB54-EDB0C6D6009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69E4AFF-AD88-4299-A8A0-0D5077F66AC0}"/>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5" name="Нижний колонтитул 4">
            <a:extLst>
              <a:ext uri="{FF2B5EF4-FFF2-40B4-BE49-F238E27FC236}">
                <a16:creationId xmlns="" xmlns:a16="http://schemas.microsoft.com/office/drawing/2014/main" id="{A35CB21A-E12F-4E3D-9497-33B799E2BB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226283A4-E07A-4A7C-99A7-DBA2E93BA36A}"/>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350580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969AFA-7647-4782-A5B8-1E54798944B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CE68D580-E973-4E66-8596-004D6436235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0C46598E-9A91-4763-91EA-232B44579EEA}"/>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5" name="Нижний колонтитул 4">
            <a:extLst>
              <a:ext uri="{FF2B5EF4-FFF2-40B4-BE49-F238E27FC236}">
                <a16:creationId xmlns="" xmlns:a16="http://schemas.microsoft.com/office/drawing/2014/main" id="{8AC2467B-55DF-4EBE-A95F-71248D538A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D1C9238-0F03-42D4-AAC4-E8EC2059871A}"/>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290903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CF6A04-541E-452D-8AF7-FF11FC6C5DE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C173F822-0BF5-45E8-AD0D-076B59B02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DFDA8C34-4175-4F42-B42D-BDFDEF4D1513}"/>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5" name="Нижний колонтитул 4">
            <a:extLst>
              <a:ext uri="{FF2B5EF4-FFF2-40B4-BE49-F238E27FC236}">
                <a16:creationId xmlns="" xmlns:a16="http://schemas.microsoft.com/office/drawing/2014/main" id="{0E199CDB-EB0F-4E39-BF49-6C9292F0C3F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B7CE697-F1E0-485A-9D9A-1511CA8C5C59}"/>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256262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8F2A21A-9BA0-45A9-8786-3B06545D745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4692BDAE-27AE-4B4D-946C-71BD280C71A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930ED6E9-F0CC-4AE8-A381-B68C85D13E0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A03453B4-4D8A-48D4-9346-6D4C2D861945}"/>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6" name="Нижний колонтитул 5">
            <a:extLst>
              <a:ext uri="{FF2B5EF4-FFF2-40B4-BE49-F238E27FC236}">
                <a16:creationId xmlns="" xmlns:a16="http://schemas.microsoft.com/office/drawing/2014/main" id="{817A6D0B-27E9-46CC-8489-C18CC3FE19E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D6329AE-929D-4777-90C9-702469FB9D0B}"/>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423620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C7C62D-0033-42D8-8F23-E972C85E104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D04C2B78-E137-4113-8C7B-551B4AE3D7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816F2795-3FAA-46F9-B025-635E950840D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64D22862-5194-4F6C-99F9-23A5818C0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9470C1F7-7241-4F59-8872-EB6FB136BFF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DDC16F19-3B01-48B8-8F96-0B705D80A340}"/>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8" name="Нижний колонтитул 7">
            <a:extLst>
              <a:ext uri="{FF2B5EF4-FFF2-40B4-BE49-F238E27FC236}">
                <a16:creationId xmlns="" xmlns:a16="http://schemas.microsoft.com/office/drawing/2014/main" id="{22D2D7BA-7916-4CFC-B11C-802F37992AE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F3B0FE1-CAAD-4111-AC8E-F3E228EFCADB}"/>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110866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608B4D2-EF05-4C72-836A-C7E267D93A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A35A26D1-AC94-4CAB-BA94-2DAE7D2667B0}"/>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4" name="Нижний колонтитул 3">
            <a:extLst>
              <a:ext uri="{FF2B5EF4-FFF2-40B4-BE49-F238E27FC236}">
                <a16:creationId xmlns="" xmlns:a16="http://schemas.microsoft.com/office/drawing/2014/main" id="{C092B51B-66CB-4EE8-BB13-3C161915582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B2C0925-59A7-4B53-BA52-569F03D187D0}"/>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289127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90B410B4-7DED-4EDB-ABD8-BB1B693C3C09}"/>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3" name="Нижний колонтитул 2">
            <a:extLst>
              <a:ext uri="{FF2B5EF4-FFF2-40B4-BE49-F238E27FC236}">
                <a16:creationId xmlns="" xmlns:a16="http://schemas.microsoft.com/office/drawing/2014/main" id="{BF6236D6-6A30-40D0-90FB-C71719CE082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4B08D86B-7D40-4F5E-88A1-F48D7BFF7167}"/>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317701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EFFE7D-944F-4E16-A075-605617A81EE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08C1DA79-918E-4F13-84A1-D500ADF14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16371A0-5245-46E1-8AD2-F08A14498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704D515-E82B-408D-B93C-36C924B12068}"/>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6" name="Нижний колонтитул 5">
            <a:extLst>
              <a:ext uri="{FF2B5EF4-FFF2-40B4-BE49-F238E27FC236}">
                <a16:creationId xmlns="" xmlns:a16="http://schemas.microsoft.com/office/drawing/2014/main" id="{7F84B440-2656-4BC0-A86B-A59F3B70E7C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1DE6DC4D-7421-43D7-AB04-2D9610B9DF9E}"/>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282305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5B6346-E3D3-4242-93CB-3B3838ED76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93FD4257-3044-409D-AA39-ABAA8AA81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BBFC6663-F904-4644-BD9D-457AA947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CFA8D0F-CF83-4BDA-A203-0BB00B4BBB5C}"/>
              </a:ext>
            </a:extLst>
          </p:cNvPr>
          <p:cNvSpPr>
            <a:spLocks noGrp="1"/>
          </p:cNvSpPr>
          <p:nvPr>
            <p:ph type="dt" sz="half" idx="10"/>
          </p:nvPr>
        </p:nvSpPr>
        <p:spPr/>
        <p:txBody>
          <a:bodyPr/>
          <a:lstStyle/>
          <a:p>
            <a:fld id="{E501BB3C-05D8-4E6A-BCCE-5C6D77270DD0}" type="datetimeFigureOut">
              <a:rPr lang="ru-RU" smtClean="0"/>
              <a:pPr/>
              <a:t>09.02.2021</a:t>
            </a:fld>
            <a:endParaRPr lang="ru-RU"/>
          </a:p>
        </p:txBody>
      </p:sp>
      <p:sp>
        <p:nvSpPr>
          <p:cNvPr id="6" name="Нижний колонтитул 5">
            <a:extLst>
              <a:ext uri="{FF2B5EF4-FFF2-40B4-BE49-F238E27FC236}">
                <a16:creationId xmlns="" xmlns:a16="http://schemas.microsoft.com/office/drawing/2014/main" id="{85762F36-B355-46A8-9FB1-9DB24CBBCED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105CE74-3389-4D3E-92FB-C5574744404B}"/>
              </a:ext>
            </a:extLst>
          </p:cNvPr>
          <p:cNvSpPr>
            <a:spLocks noGrp="1"/>
          </p:cNvSpPr>
          <p:nvPr>
            <p:ph type="sldNum" sz="quarter" idx="12"/>
          </p:nvPr>
        </p:nvSpPr>
        <p:spPr/>
        <p:txBody>
          <a:bodyPr/>
          <a:lstStyle/>
          <a:p>
            <a:fld id="{0D301366-27CB-4A47-91F0-ABBDB0F08B76}" type="slidenum">
              <a:rPr lang="ru-RU" smtClean="0"/>
              <a:pPr/>
              <a:t>‹#›</a:t>
            </a:fld>
            <a:endParaRPr lang="ru-RU"/>
          </a:p>
        </p:txBody>
      </p:sp>
    </p:spTree>
    <p:extLst>
      <p:ext uri="{BB962C8B-B14F-4D97-AF65-F5344CB8AC3E}">
        <p14:creationId xmlns:p14="http://schemas.microsoft.com/office/powerpoint/2010/main" val="194484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4C4B902-2D59-4BFE-AA50-6E6288E77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E4F24B10-6A53-4B6B-958A-FC89BF244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937233B-A60B-4629-B692-601190FD5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1BB3C-05D8-4E6A-BCCE-5C6D77270DD0}" type="datetimeFigureOut">
              <a:rPr lang="ru-RU" smtClean="0"/>
              <a:pPr/>
              <a:t>09.02.2021</a:t>
            </a:fld>
            <a:endParaRPr lang="ru-RU"/>
          </a:p>
        </p:txBody>
      </p:sp>
      <p:sp>
        <p:nvSpPr>
          <p:cNvPr id="5" name="Нижний колонтитул 4">
            <a:extLst>
              <a:ext uri="{FF2B5EF4-FFF2-40B4-BE49-F238E27FC236}">
                <a16:creationId xmlns="" xmlns:a16="http://schemas.microsoft.com/office/drawing/2014/main" id="{EF797665-CD26-4137-B312-F0F7113D5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9419E498-D106-41C2-9A5C-C84A35158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1366-27CB-4A47-91F0-ABBDB0F08B76}" type="slidenum">
              <a:rPr lang="ru-RU" smtClean="0"/>
              <a:pPr/>
              <a:t>‹#›</a:t>
            </a:fld>
            <a:endParaRPr lang="ru-RU"/>
          </a:p>
        </p:txBody>
      </p:sp>
    </p:spTree>
    <p:extLst>
      <p:ext uri="{BB962C8B-B14F-4D97-AF65-F5344CB8AC3E}">
        <p14:creationId xmlns:p14="http://schemas.microsoft.com/office/powerpoint/2010/main" val="75691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bryansk.gks.ru/" TargetMode="External"/><Relationship Id="rId4" Type="http://schemas.openxmlformats.org/officeDocument/2006/relationships/diagramLayout" Target="../diagrams/layout1.xm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joinposter.com/tour/addons/poster-sho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4ACACA4B-8B2A-41F8-9514-B15882499091}"/>
              </a:ext>
            </a:extLst>
          </p:cNvPr>
          <p:cNvSpPr>
            <a:spLocks noGrp="1"/>
          </p:cNvSpPr>
          <p:nvPr>
            <p:ph type="ctrTitle"/>
          </p:nvPr>
        </p:nvSpPr>
        <p:spPr>
          <a:xfrm>
            <a:off x="1524000" y="424069"/>
            <a:ext cx="9144000" cy="569844"/>
          </a:xfrm>
        </p:spPr>
        <p:txBody>
          <a:bodyPr>
            <a:normAutofit fontScale="90000"/>
          </a:bodyPr>
          <a:lstStyle/>
          <a:p>
            <a:r>
              <a:rPr lang="ru-RU" b="1" i="1" dirty="0" smtClean="0">
                <a:solidFill>
                  <a:schemeClr val="accent6">
                    <a:lumMod val="75000"/>
                  </a:schemeClr>
                </a:solidFill>
                <a:effectLst>
                  <a:outerShdw blurRad="38100" dist="38100" dir="2700000" algn="tl">
                    <a:srgbClr val="000000">
                      <a:alpha val="43137"/>
                    </a:srgbClr>
                  </a:outerShdw>
                </a:effectLst>
              </a:rPr>
              <a:t>Команда «</a:t>
            </a:r>
            <a:r>
              <a:rPr lang="en-US" b="1" i="1" dirty="0" smtClean="0">
                <a:solidFill>
                  <a:schemeClr val="accent6">
                    <a:lumMod val="75000"/>
                  </a:schemeClr>
                </a:solidFill>
                <a:effectLst>
                  <a:outerShdw blurRad="38100" dist="38100" dir="2700000" algn="tl">
                    <a:srgbClr val="000000">
                      <a:alpha val="43137"/>
                    </a:srgbClr>
                  </a:outerShdw>
                </a:effectLst>
              </a:rPr>
              <a:t>Two as One</a:t>
            </a:r>
            <a:r>
              <a:rPr lang="ru-RU" b="1" i="1" dirty="0" smtClean="0">
                <a:solidFill>
                  <a:schemeClr val="accent6">
                    <a:lumMod val="75000"/>
                  </a:schemeClr>
                </a:solidFill>
                <a:effectLst>
                  <a:outerShdw blurRad="38100" dist="38100" dir="2700000" algn="tl">
                    <a:srgbClr val="000000">
                      <a:alpha val="43137"/>
                    </a:srgbClr>
                  </a:outerShdw>
                </a:effectLst>
              </a:rPr>
              <a:t>»</a:t>
            </a:r>
            <a:endParaRPr lang="ru-RU" b="1" i="1" dirty="0">
              <a:solidFill>
                <a:schemeClr val="accent6">
                  <a:lumMod val="75000"/>
                </a:schemeClr>
              </a:solidFill>
              <a:effectLst>
                <a:outerShdw blurRad="38100" dist="38100" dir="2700000" algn="tl">
                  <a:srgbClr val="000000">
                    <a:alpha val="43137"/>
                  </a:srgbClr>
                </a:outerShdw>
              </a:effectLst>
            </a:endParaRPr>
          </a:p>
        </p:txBody>
      </p:sp>
      <p:sp>
        <p:nvSpPr>
          <p:cNvPr id="2" name="Прямоугольник 1">
            <a:extLst>
              <a:ext uri="{FF2B5EF4-FFF2-40B4-BE49-F238E27FC236}">
                <a16:creationId xmlns="" xmlns:a16="http://schemas.microsoft.com/office/drawing/2014/main" id="{BF05E2DE-C59A-4FAD-B217-409B061E2C1D}"/>
              </a:ext>
            </a:extLst>
          </p:cNvPr>
          <p:cNvSpPr/>
          <p:nvPr/>
        </p:nvSpPr>
        <p:spPr>
          <a:xfrm>
            <a:off x="-98854" y="70881"/>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Прямоугольник 2">
            <a:extLst>
              <a:ext uri="{FF2B5EF4-FFF2-40B4-BE49-F238E27FC236}">
                <a16:creationId xmlns="" xmlns:a16="http://schemas.microsoft.com/office/drawing/2014/main" id="{BBFC9BC1-BAF5-4349-8ACB-3D23B9CEA75D}"/>
              </a:ext>
            </a:extLst>
          </p:cNvPr>
          <p:cNvSpPr/>
          <p:nvPr/>
        </p:nvSpPr>
        <p:spPr>
          <a:xfrm>
            <a:off x="-98854" y="956451"/>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p:cNvSpPr txBox="1"/>
          <p:nvPr/>
        </p:nvSpPr>
        <p:spPr>
          <a:xfrm>
            <a:off x="6866021" y="4286789"/>
            <a:ext cx="4973052" cy="830997"/>
          </a:xfrm>
          <a:prstGeom prst="rect">
            <a:avLst/>
          </a:prstGeom>
          <a:noFill/>
        </p:spPr>
        <p:txBody>
          <a:bodyPr wrap="square" rtlCol="0">
            <a:spAutoFit/>
          </a:bodyPr>
          <a:lstStyle/>
          <a:p>
            <a:r>
              <a:rPr lang="ru-RU" sz="4800" b="1" dirty="0" smtClean="0"/>
              <a:t>Гаврилова Дарья</a:t>
            </a:r>
            <a:endParaRPr lang="ru-RU" sz="4800" b="1" dirty="0"/>
          </a:p>
        </p:txBody>
      </p:sp>
      <p:sp>
        <p:nvSpPr>
          <p:cNvPr id="8" name="TextBox 7"/>
          <p:cNvSpPr txBox="1"/>
          <p:nvPr/>
        </p:nvSpPr>
        <p:spPr>
          <a:xfrm>
            <a:off x="6866020" y="3088539"/>
            <a:ext cx="4973053" cy="830997"/>
          </a:xfrm>
          <a:prstGeom prst="rect">
            <a:avLst/>
          </a:prstGeom>
          <a:noFill/>
        </p:spPr>
        <p:txBody>
          <a:bodyPr wrap="square" rtlCol="0">
            <a:spAutoFit/>
          </a:bodyPr>
          <a:lstStyle/>
          <a:p>
            <a:r>
              <a:rPr lang="ru-RU" sz="4800" b="1" dirty="0" smtClean="0"/>
              <a:t>Журавков Егор</a:t>
            </a:r>
            <a:endParaRPr lang="ru-RU" sz="4800" b="1" dirty="0"/>
          </a:p>
        </p:txBody>
      </p:sp>
      <p:sp>
        <p:nvSpPr>
          <p:cNvPr id="10" name="Подзаголовок 4">
            <a:extLst>
              <a:ext uri="{FF2B5EF4-FFF2-40B4-BE49-F238E27FC236}">
                <a16:creationId xmlns="" xmlns:a16="http://schemas.microsoft.com/office/drawing/2014/main" id="{AB17E6FA-BEE2-4D4A-B733-3729B9B9A209}"/>
              </a:ext>
            </a:extLst>
          </p:cNvPr>
          <p:cNvSpPr txBox="1">
            <a:spLocks/>
          </p:cNvSpPr>
          <p:nvPr/>
        </p:nvSpPr>
        <p:spPr>
          <a:xfrm>
            <a:off x="1524000" y="1215121"/>
            <a:ext cx="9144000" cy="73142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3600" b="1" i="1" dirty="0" smtClean="0">
                <a:solidFill>
                  <a:schemeClr val="accent6">
                    <a:lumMod val="75000"/>
                  </a:schemeClr>
                </a:solidFill>
              </a:rPr>
              <a:t>Интерактивное кафе «</a:t>
            </a:r>
            <a:r>
              <a:rPr lang="en-US" sz="3600" b="1" i="1" dirty="0" err="1" smtClean="0">
                <a:solidFill>
                  <a:schemeClr val="accent6">
                    <a:lumMod val="75000"/>
                  </a:schemeClr>
                </a:solidFill>
              </a:rPr>
              <a:t>FastReac</a:t>
            </a:r>
            <a:r>
              <a:rPr lang="ru-RU" sz="3600" b="1" i="1" dirty="0" smtClean="0">
                <a:solidFill>
                  <a:schemeClr val="accent6">
                    <a:lumMod val="75000"/>
                  </a:schemeClr>
                </a:solidFill>
              </a:rPr>
              <a:t>»</a:t>
            </a:r>
            <a:endParaRPr lang="ru-RU" sz="3600" b="1" i="1" dirty="0">
              <a:solidFill>
                <a:schemeClr val="accent6">
                  <a:lumMod val="75000"/>
                </a:schemeClr>
              </a:solidFill>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805" y="0"/>
            <a:ext cx="1519195" cy="1519195"/>
          </a:xfrm>
          <a:prstGeom prst="rect">
            <a:avLst/>
          </a:prstGeom>
        </p:spPr>
      </p:pic>
      <p:pic>
        <p:nvPicPr>
          <p:cNvPr id="1026" name="Picture 2" descr="C:\Users\User\Desktop\юниоры\Юниоры готовая\плакат.jpeg"/>
          <p:cNvPicPr>
            <a:picLocks noChangeAspect="1" noChangeArrowheads="1"/>
          </p:cNvPicPr>
          <p:nvPr/>
        </p:nvPicPr>
        <p:blipFill rotWithShape="1">
          <a:blip r:embed="rId4">
            <a:extLst>
              <a:ext uri="{28A0092B-C50C-407E-A947-70E740481C1C}">
                <a14:useLocalDpi xmlns:a14="http://schemas.microsoft.com/office/drawing/2010/main" val="0"/>
              </a:ext>
            </a:extLst>
          </a:blip>
          <a:srcRect l="6010" t="3378" r="5184" b="5028"/>
          <a:stretch/>
        </p:blipFill>
        <p:spPr bwMode="auto">
          <a:xfrm>
            <a:off x="648030" y="1729153"/>
            <a:ext cx="5791200" cy="42227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E01EE7FC-296E-4EFE-B486-E141E2BBC909}"/>
              </a:ext>
            </a:extLst>
          </p:cNvPr>
          <p:cNvSpPr txBox="1"/>
          <p:nvPr/>
        </p:nvSpPr>
        <p:spPr>
          <a:xfrm>
            <a:off x="3782781" y="6068602"/>
            <a:ext cx="5312898" cy="646331"/>
          </a:xfrm>
          <a:prstGeom prst="rect">
            <a:avLst/>
          </a:prstGeom>
          <a:noFill/>
        </p:spPr>
        <p:txBody>
          <a:bodyPr wrap="square" rtlCol="0">
            <a:spAutoFit/>
          </a:bodyPr>
          <a:lstStyle/>
          <a:p>
            <a:r>
              <a:rPr lang="ru-RU" sz="3600" b="1" i="1" dirty="0">
                <a:solidFill>
                  <a:schemeClr val="accent6">
                    <a:lumMod val="50000"/>
                  </a:schemeClr>
                </a:solidFill>
              </a:rPr>
              <a:t>Устойчивое Развитие</a:t>
            </a:r>
          </a:p>
        </p:txBody>
      </p:sp>
    </p:spTree>
    <p:extLst>
      <p:ext uri="{BB962C8B-B14F-4D97-AF65-F5344CB8AC3E}">
        <p14:creationId xmlns:p14="http://schemas.microsoft.com/office/powerpoint/2010/main" val="256467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3"/>
          <a:srcRect b="9965"/>
          <a:stretch/>
        </p:blipFill>
        <p:spPr bwMode="auto">
          <a:xfrm>
            <a:off x="223935" y="130629"/>
            <a:ext cx="10730203" cy="67273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9577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2924068505"/>
              </p:ext>
            </p:extLst>
          </p:nvPr>
        </p:nvGraphicFramePr>
        <p:xfrm>
          <a:off x="902633" y="2079970"/>
          <a:ext cx="9055568" cy="3854297"/>
        </p:xfrm>
        <a:graphic>
          <a:graphicData uri="http://schemas.openxmlformats.org/drawingml/2006/table">
            <a:tbl>
              <a:tblPr/>
              <a:tblGrid>
                <a:gridCol w="793124"/>
                <a:gridCol w="8262444"/>
              </a:tblGrid>
              <a:tr h="507679">
                <a:tc>
                  <a:txBody>
                    <a:bodyPr/>
                    <a:lstStyle/>
                    <a:p>
                      <a:pPr>
                        <a:lnSpc>
                          <a:spcPct val="115000"/>
                        </a:lnSpc>
                        <a:spcAft>
                          <a:spcPts val="0"/>
                        </a:spcAft>
                      </a:pPr>
                      <a:endParaRPr lang="ru-RU" sz="18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a:latin typeface="+mj-lt"/>
                          <a:ea typeface="Calibri"/>
                          <a:cs typeface="Times New Roman"/>
                        </a:rPr>
                        <a:t>Мероприятия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808223">
                <a:tc>
                  <a:txBody>
                    <a:bodyPr/>
                    <a:lstStyle/>
                    <a:p>
                      <a:pPr>
                        <a:lnSpc>
                          <a:spcPct val="115000"/>
                        </a:lnSpc>
                        <a:spcAft>
                          <a:spcPts val="0"/>
                        </a:spcAft>
                      </a:pPr>
                      <a:r>
                        <a:rPr lang="ru-RU" sz="1800" dirty="0">
                          <a:latin typeface="+mj-lt"/>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mj-lt"/>
                        </a:rPr>
                        <a:t>система наставничества</a:t>
                      </a:r>
                      <a:endParaRPr lang="ru-RU" sz="18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07679">
                <a:tc>
                  <a:txBody>
                    <a:bodyPr/>
                    <a:lstStyle/>
                    <a:p>
                      <a:pPr>
                        <a:lnSpc>
                          <a:spcPct val="115000"/>
                        </a:lnSpc>
                        <a:spcAft>
                          <a:spcPts val="0"/>
                        </a:spcAft>
                      </a:pPr>
                      <a:r>
                        <a:rPr lang="ru-RU" sz="1800">
                          <a:latin typeface="+mj-lt"/>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smtClean="0">
                          <a:latin typeface="+mj-lt"/>
                        </a:rPr>
                        <a:t>программа стажировки для новых работников</a:t>
                      </a:r>
                      <a:endParaRPr lang="ru-RU" sz="18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07679">
                <a:tc>
                  <a:txBody>
                    <a:bodyPr/>
                    <a:lstStyle/>
                    <a:p>
                      <a:pPr>
                        <a:lnSpc>
                          <a:spcPct val="115000"/>
                        </a:lnSpc>
                        <a:spcAft>
                          <a:spcPts val="0"/>
                        </a:spcAft>
                      </a:pPr>
                      <a:r>
                        <a:rPr lang="ru-RU" sz="1800">
                          <a:latin typeface="+mj-lt"/>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mj-lt"/>
                        </a:rPr>
                        <a:t>привлечение специалистов из известных и успешных компаний</a:t>
                      </a:r>
                      <a:endParaRPr lang="ru-RU" sz="18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07679">
                <a:tc>
                  <a:txBody>
                    <a:bodyPr/>
                    <a:lstStyle/>
                    <a:p>
                      <a:pPr>
                        <a:lnSpc>
                          <a:spcPct val="115000"/>
                        </a:lnSpc>
                        <a:spcAft>
                          <a:spcPts val="0"/>
                        </a:spcAft>
                      </a:pPr>
                      <a:r>
                        <a:rPr lang="ru-RU" sz="1800">
                          <a:latin typeface="+mj-lt"/>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mj-lt"/>
                        </a:rPr>
                        <a:t>посещение сотрудниками конференций</a:t>
                      </a:r>
                      <a:r>
                        <a:rPr lang="ru-RU" sz="1800" baseline="0" dirty="0" smtClean="0">
                          <a:latin typeface="+mj-lt"/>
                        </a:rPr>
                        <a:t> </a:t>
                      </a:r>
                      <a:r>
                        <a:rPr lang="ru-RU" sz="1800" dirty="0" smtClean="0">
                          <a:latin typeface="+mj-lt"/>
                        </a:rPr>
                        <a:t>и семинаров</a:t>
                      </a:r>
                      <a:endParaRPr lang="ru-RU" sz="18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07679">
                <a:tc>
                  <a:txBody>
                    <a:bodyPr/>
                    <a:lstStyle/>
                    <a:p>
                      <a:pPr>
                        <a:lnSpc>
                          <a:spcPct val="115000"/>
                        </a:lnSpc>
                        <a:spcAft>
                          <a:spcPts val="0"/>
                        </a:spcAft>
                      </a:pPr>
                      <a:r>
                        <a:rPr lang="ru-RU" sz="1800">
                          <a:latin typeface="+mj-lt"/>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a:latin typeface="+mj-lt"/>
                          <a:ea typeface="Calibri"/>
                          <a:cs typeface="Times New Roman"/>
                        </a:rPr>
                        <a:t>Мастер-классы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07679">
                <a:tc>
                  <a:txBody>
                    <a:bodyPr/>
                    <a:lstStyle/>
                    <a:p>
                      <a:pPr>
                        <a:lnSpc>
                          <a:spcPct val="115000"/>
                        </a:lnSpc>
                        <a:spcAft>
                          <a:spcPts val="0"/>
                        </a:spcAft>
                      </a:pPr>
                      <a:r>
                        <a:rPr lang="ru-RU" sz="1800">
                          <a:latin typeface="+mj-lt"/>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ru-RU" sz="1800" dirty="0" smtClean="0">
                          <a:latin typeface="+mj-lt"/>
                        </a:rPr>
                        <a:t>курсы для поваров, барменов, менеджеров и официантов</a:t>
                      </a:r>
                      <a:endParaRPr lang="ru-RU" sz="18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
        <p:nvSpPr>
          <p:cNvPr id="7" name="TextBox 6">
            <a:extLst>
              <a:ext uri="{FF2B5EF4-FFF2-40B4-BE49-F238E27FC236}">
                <a16:creationId xmlns="" xmlns:a16="http://schemas.microsoft.com/office/drawing/2014/main" id="{B2C933F1-DA47-497C-8442-851B2E96E690}"/>
              </a:ext>
            </a:extLst>
          </p:cNvPr>
          <p:cNvSpPr txBox="1"/>
          <p:nvPr/>
        </p:nvSpPr>
        <p:spPr>
          <a:xfrm>
            <a:off x="1" y="120827"/>
            <a:ext cx="10860832" cy="1077218"/>
          </a:xfrm>
          <a:prstGeom prst="rect">
            <a:avLst/>
          </a:prstGeom>
          <a:noFill/>
        </p:spPr>
        <p:txBody>
          <a:bodyPr wrap="square" rtlCol="0">
            <a:spAutoFit/>
          </a:bodyPr>
          <a:lstStyle/>
          <a:p>
            <a:pPr algn="ctr"/>
            <a:r>
              <a:rPr lang="ru-RU" sz="3200" b="1" i="1" dirty="0" smtClean="0">
                <a:solidFill>
                  <a:schemeClr val="accent6">
                    <a:lumMod val="50000"/>
                  </a:schemeClr>
                </a:solidFill>
              </a:rPr>
              <a:t>Р</a:t>
            </a:r>
            <a:r>
              <a:rPr lang="ru-RU" sz="3200" b="1" i="1" dirty="0" smtClean="0">
                <a:solidFill>
                  <a:schemeClr val="accent6">
                    <a:lumMod val="50000"/>
                  </a:schemeClr>
                </a:solidFill>
              </a:rPr>
              <a:t>азвитие </a:t>
            </a:r>
            <a:r>
              <a:rPr lang="ru-RU" sz="3200" b="1" i="1" dirty="0" smtClean="0">
                <a:solidFill>
                  <a:schemeClr val="accent6">
                    <a:lumMod val="50000"/>
                  </a:schemeClr>
                </a:solidFill>
              </a:rPr>
              <a:t>кадрового </a:t>
            </a:r>
            <a:r>
              <a:rPr lang="ru-RU" sz="3200" b="1" i="1" dirty="0" smtClean="0">
                <a:solidFill>
                  <a:schemeClr val="accent6">
                    <a:lumMod val="50000"/>
                  </a:schemeClr>
                </a:solidFill>
              </a:rPr>
              <a:t>потенциала сотрудников </a:t>
            </a:r>
            <a:r>
              <a:rPr lang="ru-RU" sz="3200" b="1" i="1" dirty="0" smtClean="0">
                <a:solidFill>
                  <a:schemeClr val="accent6">
                    <a:lumMod val="50000"/>
                  </a:schemeClr>
                </a:solidFill>
              </a:rPr>
              <a:t>интерактивного </a:t>
            </a:r>
            <a:r>
              <a:rPr lang="ru-RU" sz="3200" b="1" i="1" dirty="0">
                <a:solidFill>
                  <a:schemeClr val="accent6">
                    <a:lumMod val="50000"/>
                  </a:schemeClr>
                </a:solidFill>
              </a:rPr>
              <a:t>кафе «</a:t>
            </a:r>
            <a:r>
              <a:rPr lang="ru-RU" sz="3200" b="1" i="1" dirty="0" err="1">
                <a:solidFill>
                  <a:schemeClr val="accent6">
                    <a:lumMod val="50000"/>
                  </a:schemeClr>
                </a:solidFill>
              </a:rPr>
              <a:t>Fas</a:t>
            </a:r>
            <a:r>
              <a:rPr lang="en-US" sz="3200" b="1" i="1" dirty="0">
                <a:solidFill>
                  <a:schemeClr val="accent6">
                    <a:lumMod val="50000"/>
                  </a:schemeClr>
                </a:solidFill>
              </a:rPr>
              <a:t>t</a:t>
            </a:r>
            <a:r>
              <a:rPr lang="ru-RU" sz="3200" b="1" i="1" dirty="0" err="1">
                <a:solidFill>
                  <a:schemeClr val="accent6">
                    <a:lumMod val="50000"/>
                  </a:schemeClr>
                </a:solidFill>
              </a:rPr>
              <a:t>Rea</a:t>
            </a:r>
            <a:r>
              <a:rPr lang="en-US" sz="3200" b="1" i="1" dirty="0">
                <a:solidFill>
                  <a:schemeClr val="accent6">
                    <a:lumMod val="50000"/>
                  </a:schemeClr>
                </a:solidFill>
              </a:rPr>
              <a:t>c</a:t>
            </a:r>
            <a:r>
              <a:rPr lang="ru-RU" sz="3200" b="1" i="1" dirty="0">
                <a:solidFill>
                  <a:schemeClr val="accent6">
                    <a:lumMod val="50000"/>
                  </a:schemeClr>
                </a:solidFill>
              </a:rPr>
              <a:t>»</a:t>
            </a:r>
            <a:r>
              <a:rPr lang="ru-RU" sz="3200" b="1" i="1" dirty="0" smtClean="0">
                <a:solidFill>
                  <a:schemeClr val="accent6">
                    <a:lumMod val="50000"/>
                  </a:schemeClr>
                </a:solidFill>
              </a:rPr>
              <a:t> </a:t>
            </a:r>
            <a:endParaRPr lang="ru-RU" sz="3200" b="1" i="1" dirty="0">
              <a:solidFill>
                <a:schemeClr val="accent6">
                  <a:lumMod val="50000"/>
                </a:schemeClr>
              </a:solidFill>
            </a:endParaRPr>
          </a:p>
        </p:txBody>
      </p:sp>
      <p:sp>
        <p:nvSpPr>
          <p:cNvPr id="9" name="Прямоугольник 8">
            <a:extLst>
              <a:ext uri="{FF2B5EF4-FFF2-40B4-BE49-F238E27FC236}">
                <a16:creationId xmlns="" xmlns:a16="http://schemas.microsoft.com/office/drawing/2014/main" id="{71BBE2C6-AA93-4B3E-A1B1-704ADD689A4C}"/>
              </a:ext>
            </a:extLst>
          </p:cNvPr>
          <p:cNvSpPr/>
          <p:nvPr/>
        </p:nvSpPr>
        <p:spPr>
          <a:xfrm>
            <a:off x="0" y="1183946"/>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805" y="0"/>
            <a:ext cx="1519195" cy="1519195"/>
          </a:xfrm>
          <a:prstGeom prst="rect">
            <a:avLst/>
          </a:prstGeom>
        </p:spPr>
      </p:pic>
    </p:spTree>
    <p:extLst>
      <p:ext uri="{BB962C8B-B14F-4D97-AF65-F5344CB8AC3E}">
        <p14:creationId xmlns:p14="http://schemas.microsoft.com/office/powerpoint/2010/main" val="52219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249" y="1"/>
            <a:ext cx="10515600" cy="906324"/>
          </a:xfrm>
        </p:spPr>
        <p:txBody>
          <a:bodyPr/>
          <a:lstStyle/>
          <a:p>
            <a:pPr algn="ctr"/>
            <a:r>
              <a:rPr lang="ru-RU" b="1" i="1" dirty="0">
                <a:solidFill>
                  <a:schemeClr val="accent6">
                    <a:lumMod val="50000"/>
                  </a:schemeClr>
                </a:solidFill>
              </a:rPr>
              <a:t>Поставщики кафе «</a:t>
            </a:r>
            <a:r>
              <a:rPr lang="ru-RU" b="1" i="1" dirty="0" err="1">
                <a:solidFill>
                  <a:schemeClr val="accent6">
                    <a:lumMod val="50000"/>
                  </a:schemeClr>
                </a:solidFill>
              </a:rPr>
              <a:t>Fas</a:t>
            </a:r>
            <a:r>
              <a:rPr lang="en-US" b="1" i="1" dirty="0">
                <a:solidFill>
                  <a:schemeClr val="accent6">
                    <a:lumMod val="50000"/>
                  </a:schemeClr>
                </a:solidFill>
              </a:rPr>
              <a:t>t</a:t>
            </a:r>
            <a:r>
              <a:rPr lang="ru-RU" b="1" i="1" dirty="0" err="1">
                <a:solidFill>
                  <a:schemeClr val="accent6">
                    <a:lumMod val="50000"/>
                  </a:schemeClr>
                </a:solidFill>
              </a:rPr>
              <a:t>Rea</a:t>
            </a:r>
            <a:r>
              <a:rPr lang="en-US" b="1" i="1" dirty="0">
                <a:solidFill>
                  <a:schemeClr val="accent6">
                    <a:lumMod val="50000"/>
                  </a:schemeClr>
                </a:solidFill>
              </a:rPr>
              <a:t>c</a:t>
            </a:r>
            <a:r>
              <a:rPr lang="ru-RU" b="1" i="1" dirty="0">
                <a:solidFill>
                  <a:schemeClr val="accent6">
                    <a:lumMod val="50000"/>
                  </a:schemeClr>
                </a:solidFill>
              </a:rPr>
              <a:t>»</a:t>
            </a:r>
            <a:endParaRPr lang="ru-RU" b="1" i="1" dirty="0">
              <a:solidFill>
                <a:schemeClr val="accent6">
                  <a:lumMod val="50000"/>
                </a:schemeClr>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845377091"/>
              </p:ext>
            </p:extLst>
          </p:nvPr>
        </p:nvGraphicFramePr>
        <p:xfrm>
          <a:off x="410548" y="1175658"/>
          <a:ext cx="10262258" cy="5438504"/>
        </p:xfrm>
        <a:graphic>
          <a:graphicData uri="http://schemas.openxmlformats.org/drawingml/2006/table">
            <a:tbl>
              <a:tblPr firstRow="1" firstCol="1" bandRow="1" bandCol="1">
                <a:tableStyleId>{5C22544A-7EE6-4342-B048-85BDC9FD1C3A}</a:tableStyleId>
              </a:tblPr>
              <a:tblGrid>
                <a:gridCol w="4507232"/>
                <a:gridCol w="5755026"/>
              </a:tblGrid>
              <a:tr h="406668">
                <a:tc>
                  <a:txBody>
                    <a:bodyPr/>
                    <a:lstStyle/>
                    <a:p>
                      <a:pPr algn="just">
                        <a:lnSpc>
                          <a:spcPct val="115000"/>
                        </a:lnSpc>
                        <a:spcAft>
                          <a:spcPts val="0"/>
                        </a:spcAft>
                      </a:pPr>
                      <a:r>
                        <a:rPr lang="ru-RU" sz="1800" dirty="0">
                          <a:solidFill>
                            <a:schemeClr val="tx1"/>
                          </a:solidFill>
                          <a:effectLst/>
                          <a:latin typeface="+mj-lt"/>
                        </a:rPr>
                        <a:t>Наименование поставщика</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a:solidFill>
                            <a:schemeClr val="tx1"/>
                          </a:solidFill>
                          <a:effectLst/>
                          <a:latin typeface="+mj-lt"/>
                        </a:rPr>
                        <a:t>Вид продукции и товаров</a:t>
                      </a:r>
                      <a:endParaRPr lang="ru-RU" sz="180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r h="838640">
                <a:tc>
                  <a:txBody>
                    <a:bodyPr/>
                    <a:lstStyle/>
                    <a:p>
                      <a:pPr algn="just">
                        <a:lnSpc>
                          <a:spcPct val="115000"/>
                        </a:lnSpc>
                        <a:spcAft>
                          <a:spcPts val="0"/>
                        </a:spcAft>
                      </a:pPr>
                      <a:r>
                        <a:rPr lang="ru-RU" sz="1800" dirty="0">
                          <a:solidFill>
                            <a:schemeClr val="tx1"/>
                          </a:solidFill>
                          <a:effectLst/>
                          <a:latin typeface="+mj-lt"/>
                        </a:rPr>
                        <a:t>Компания «Фрегат» в г. Брянск</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dirty="0">
                          <a:solidFill>
                            <a:schemeClr val="tx1"/>
                          </a:solidFill>
                          <a:effectLst/>
                          <a:latin typeface="+mj-lt"/>
                        </a:rPr>
                        <a:t>Свежие фрукты, овощи, зелень и ягоды </a:t>
                      </a:r>
                      <a:r>
                        <a:rPr lang="ru-RU" sz="1800" spc="-95" dirty="0">
                          <a:solidFill>
                            <a:schemeClr val="tx1"/>
                          </a:solidFill>
                          <a:effectLst/>
                          <a:latin typeface="+mj-lt"/>
                        </a:rPr>
                        <a:t>со всего мира.</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r h="1270610">
                <a:tc>
                  <a:txBody>
                    <a:bodyPr/>
                    <a:lstStyle/>
                    <a:p>
                      <a:pPr algn="just">
                        <a:lnSpc>
                          <a:spcPct val="115000"/>
                        </a:lnSpc>
                        <a:spcAft>
                          <a:spcPts val="0"/>
                        </a:spcAft>
                      </a:pPr>
                      <a:r>
                        <a:rPr lang="ru-RU" sz="1800" dirty="0">
                          <a:solidFill>
                            <a:schemeClr val="tx1"/>
                          </a:solidFill>
                          <a:effectLst/>
                          <a:latin typeface="+mj-lt"/>
                        </a:rPr>
                        <a:t>Компания «Океан» и «Санта </a:t>
                      </a:r>
                      <a:r>
                        <a:rPr lang="ru-RU" sz="1800" dirty="0" err="1">
                          <a:solidFill>
                            <a:schemeClr val="tx1"/>
                          </a:solidFill>
                          <a:effectLst/>
                          <a:latin typeface="+mj-lt"/>
                        </a:rPr>
                        <a:t>Бремор</a:t>
                      </a:r>
                      <a:r>
                        <a:rPr lang="ru-RU" sz="1800" dirty="0">
                          <a:solidFill>
                            <a:schemeClr val="tx1"/>
                          </a:solidFill>
                          <a:effectLst/>
                          <a:latin typeface="+mj-lt"/>
                        </a:rPr>
                        <a:t>», ОАО Брянский мясокомбинат в г. Брянск</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dirty="0">
                          <a:solidFill>
                            <a:schemeClr val="tx1"/>
                          </a:solidFill>
                          <a:effectLst/>
                          <a:latin typeface="+mj-lt"/>
                        </a:rPr>
                        <a:t>Мясная продукция, рыба и морепродукты</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r h="406668">
                <a:tc>
                  <a:txBody>
                    <a:bodyPr/>
                    <a:lstStyle/>
                    <a:p>
                      <a:pPr algn="just">
                        <a:lnSpc>
                          <a:spcPct val="115000"/>
                        </a:lnSpc>
                        <a:spcAft>
                          <a:spcPts val="0"/>
                        </a:spcAft>
                      </a:pPr>
                      <a:r>
                        <a:rPr lang="ru-RU" sz="1800" spc="-95" dirty="0">
                          <a:solidFill>
                            <a:schemeClr val="tx1"/>
                          </a:solidFill>
                          <a:effectLst/>
                          <a:latin typeface="+mj-lt"/>
                        </a:rPr>
                        <a:t>ОАО «</a:t>
                      </a:r>
                      <a:r>
                        <a:rPr lang="ru-RU" sz="1800" dirty="0">
                          <a:solidFill>
                            <a:schemeClr val="tx1"/>
                          </a:solidFill>
                          <a:effectLst/>
                          <a:latin typeface="+mj-lt"/>
                        </a:rPr>
                        <a:t>Брянский</a:t>
                      </a:r>
                      <a:r>
                        <a:rPr lang="ru-RU" sz="1800" spc="-95" dirty="0">
                          <a:solidFill>
                            <a:schemeClr val="tx1"/>
                          </a:solidFill>
                          <a:effectLst/>
                          <a:latin typeface="+mj-lt"/>
                        </a:rPr>
                        <a:t> </a:t>
                      </a:r>
                      <a:r>
                        <a:rPr lang="ru-RU" sz="1800" dirty="0">
                          <a:solidFill>
                            <a:schemeClr val="tx1"/>
                          </a:solidFill>
                          <a:effectLst/>
                          <a:latin typeface="+mj-lt"/>
                        </a:rPr>
                        <a:t>молочный комбинат»</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dirty="0">
                          <a:solidFill>
                            <a:schemeClr val="tx1"/>
                          </a:solidFill>
                          <a:effectLst/>
                          <a:latin typeface="+mj-lt"/>
                        </a:rPr>
                        <a:t>Молочная продукция</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r h="1270610">
                <a:tc>
                  <a:txBody>
                    <a:bodyPr/>
                    <a:lstStyle/>
                    <a:p>
                      <a:pPr algn="just">
                        <a:lnSpc>
                          <a:spcPct val="115000"/>
                        </a:lnSpc>
                        <a:spcAft>
                          <a:spcPts val="0"/>
                        </a:spcAft>
                      </a:pPr>
                      <a:r>
                        <a:rPr lang="ru-RU" sz="1800">
                          <a:solidFill>
                            <a:schemeClr val="tx1"/>
                          </a:solidFill>
                          <a:effectLst/>
                          <a:latin typeface="+mj-lt"/>
                        </a:rPr>
                        <a:t>Компания METRO в г. Брянске</a:t>
                      </a:r>
                      <a:endParaRPr lang="ru-RU" sz="180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dirty="0">
                          <a:solidFill>
                            <a:schemeClr val="tx1"/>
                          </a:solidFill>
                          <a:effectLst/>
                          <a:latin typeface="+mj-lt"/>
                        </a:rPr>
                        <a:t>Бакалея, алкоголь, бытовая химия, кухонная утварь, посуда, предметы интерьера и сервировки стола, </a:t>
                      </a:r>
                      <a:r>
                        <a:rPr lang="ru-RU" sz="1800" u="none" strike="noStrike" dirty="0" smtClean="0">
                          <a:solidFill>
                            <a:schemeClr val="tx1"/>
                          </a:solidFill>
                          <a:effectLst/>
                          <a:latin typeface="+mj-lt"/>
                        </a:rPr>
                        <a:t>безалкогольные</a:t>
                      </a:r>
                      <a:r>
                        <a:rPr lang="ru-RU" sz="1800" u="none" strike="noStrike" baseline="0" dirty="0" smtClean="0">
                          <a:solidFill>
                            <a:schemeClr val="tx1"/>
                          </a:solidFill>
                          <a:effectLst/>
                          <a:latin typeface="+mj-lt"/>
                        </a:rPr>
                        <a:t> </a:t>
                      </a:r>
                      <a:r>
                        <a:rPr lang="ru-RU" sz="1800" dirty="0" smtClean="0">
                          <a:solidFill>
                            <a:schemeClr val="tx1"/>
                          </a:solidFill>
                          <a:effectLst/>
                          <a:latin typeface="+mj-lt"/>
                        </a:rPr>
                        <a:t>напитки</a:t>
                      </a:r>
                      <a:r>
                        <a:rPr lang="ru-RU" sz="1800" dirty="0">
                          <a:solidFill>
                            <a:schemeClr val="tx1"/>
                          </a:solidFill>
                          <a:effectLst/>
                          <a:latin typeface="+mj-lt"/>
                        </a:rPr>
                        <a:t>, соки</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r h="406668">
                <a:tc>
                  <a:txBody>
                    <a:bodyPr/>
                    <a:lstStyle/>
                    <a:p>
                      <a:pPr algn="just">
                        <a:lnSpc>
                          <a:spcPct val="115000"/>
                        </a:lnSpc>
                        <a:spcAft>
                          <a:spcPts val="0"/>
                        </a:spcAft>
                      </a:pPr>
                      <a:r>
                        <a:rPr lang="ru-RU" sz="1800">
                          <a:solidFill>
                            <a:schemeClr val="tx1"/>
                          </a:solidFill>
                          <a:effectLst/>
                          <a:latin typeface="+mj-lt"/>
                        </a:rPr>
                        <a:t>ГУП Брянский хлебокомбинат №1</a:t>
                      </a:r>
                      <a:endParaRPr lang="ru-RU" sz="180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dirty="0">
                          <a:solidFill>
                            <a:schemeClr val="tx1"/>
                          </a:solidFill>
                          <a:effectLst/>
                          <a:latin typeface="+mj-lt"/>
                        </a:rPr>
                        <a:t>Хлебобулочные, макаронные изделия</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r h="838640">
                <a:tc>
                  <a:txBody>
                    <a:bodyPr/>
                    <a:lstStyle/>
                    <a:p>
                      <a:pPr algn="just">
                        <a:lnSpc>
                          <a:spcPct val="115000"/>
                        </a:lnSpc>
                        <a:spcAft>
                          <a:spcPts val="0"/>
                        </a:spcAft>
                      </a:pPr>
                      <a:r>
                        <a:rPr lang="ru-RU" sz="1800" spc="-95">
                          <a:solidFill>
                            <a:schemeClr val="tx1"/>
                          </a:solidFill>
                          <a:effectLst/>
                          <a:latin typeface="+mj-lt"/>
                        </a:rPr>
                        <a:t>ЗАО «Брянский </a:t>
                      </a:r>
                      <a:r>
                        <a:rPr lang="ru-RU" sz="1800">
                          <a:solidFill>
                            <a:schemeClr val="tx1"/>
                          </a:solidFill>
                          <a:effectLst/>
                          <a:latin typeface="+mj-lt"/>
                        </a:rPr>
                        <a:t>завод пищевых концентратов</a:t>
                      </a:r>
                      <a:r>
                        <a:rPr lang="ru-RU" sz="1800" spc="-95">
                          <a:solidFill>
                            <a:schemeClr val="tx1"/>
                          </a:solidFill>
                          <a:effectLst/>
                          <a:latin typeface="+mj-lt"/>
                        </a:rPr>
                        <a:t>»</a:t>
                      </a:r>
                      <a:endParaRPr lang="ru-RU" sz="180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800" dirty="0">
                          <a:solidFill>
                            <a:schemeClr val="tx1"/>
                          </a:solidFill>
                          <a:effectLst/>
                          <a:latin typeface="+mj-lt"/>
                        </a:rPr>
                        <a:t>Пищевые добавки, </a:t>
                      </a:r>
                      <a:r>
                        <a:rPr lang="ru-RU" sz="1800" dirty="0" err="1">
                          <a:solidFill>
                            <a:schemeClr val="tx1"/>
                          </a:solidFill>
                          <a:effectLst/>
                          <a:latin typeface="+mj-lt"/>
                        </a:rPr>
                        <a:t>ароматизаторы</a:t>
                      </a:r>
                      <a:endParaRPr lang="ru-RU" sz="1800" dirty="0">
                        <a:solidFill>
                          <a:schemeClr val="tx1"/>
                        </a:solidFill>
                        <a:effectLst/>
                        <a:latin typeface="+mj-lt"/>
                        <a:ea typeface="Calibri"/>
                        <a:cs typeface="Times New Roman"/>
                      </a:endParaRPr>
                    </a:p>
                  </a:txBody>
                  <a:tcPr marL="68580" marR="68580" marT="0" marB="0">
                    <a:solidFill>
                      <a:schemeClr val="accent6">
                        <a:lumMod val="40000"/>
                        <a:lumOff val="60000"/>
                      </a:schemeClr>
                    </a:solidFill>
                  </a:tcPr>
                </a:tc>
              </a:tr>
            </a:tbl>
          </a:graphicData>
        </a:graphic>
      </p:graphicFrame>
      <p:sp>
        <p:nvSpPr>
          <p:cNvPr id="8" name="Прямоугольник 7">
            <a:extLst>
              <a:ext uri="{FF2B5EF4-FFF2-40B4-BE49-F238E27FC236}">
                <a16:creationId xmlns="" xmlns:a16="http://schemas.microsoft.com/office/drawing/2014/main" id="{71BBE2C6-AA93-4B3E-A1B1-704ADD689A4C}"/>
              </a:ext>
            </a:extLst>
          </p:cNvPr>
          <p:cNvSpPr/>
          <p:nvPr/>
        </p:nvSpPr>
        <p:spPr>
          <a:xfrm>
            <a:off x="0" y="681037"/>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805" y="43317"/>
            <a:ext cx="1519195" cy="1519195"/>
          </a:xfrm>
          <a:prstGeom prst="rect">
            <a:avLst/>
          </a:prstGeom>
        </p:spPr>
      </p:pic>
    </p:spTree>
    <p:extLst>
      <p:ext uri="{BB962C8B-B14F-4D97-AF65-F5344CB8AC3E}">
        <p14:creationId xmlns:p14="http://schemas.microsoft.com/office/powerpoint/2010/main" val="382165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 xmlns:a16="http://schemas.microsoft.com/office/drawing/2014/main" id="{71BBE2C6-AA93-4B3E-A1B1-704ADD689A4C}"/>
              </a:ext>
            </a:extLst>
          </p:cNvPr>
          <p:cNvSpPr/>
          <p:nvPr/>
        </p:nvSpPr>
        <p:spPr>
          <a:xfrm>
            <a:off x="0" y="681037"/>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 xmlns:a16="http://schemas.microsoft.com/office/drawing/2014/main" id="{132AD22C-2E3D-424A-8EF3-36CEF6DA4426}"/>
              </a:ext>
            </a:extLst>
          </p:cNvPr>
          <p:cNvSpPr txBox="1"/>
          <p:nvPr/>
        </p:nvSpPr>
        <p:spPr>
          <a:xfrm>
            <a:off x="1967132" y="1196029"/>
            <a:ext cx="8257735" cy="646331"/>
          </a:xfrm>
          <a:prstGeom prst="rect">
            <a:avLst/>
          </a:prstGeom>
          <a:noFill/>
        </p:spPr>
        <p:txBody>
          <a:bodyPr wrap="square" rtlCol="0">
            <a:spAutoFit/>
          </a:bodyPr>
          <a:lstStyle/>
          <a:p>
            <a:r>
              <a:rPr lang="ru-RU" sz="3600" b="1" i="1" dirty="0" smtClean="0"/>
              <a:t>Класс Отходов</a:t>
            </a:r>
            <a:endParaRPr lang="ru-RU" sz="3600" b="1" i="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0095" y="0"/>
            <a:ext cx="1519195" cy="1519195"/>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539878899"/>
              </p:ext>
            </p:extLst>
          </p:nvPr>
        </p:nvGraphicFramePr>
        <p:xfrm>
          <a:off x="506963" y="2068221"/>
          <a:ext cx="11178072" cy="2899172"/>
        </p:xfrm>
        <a:graphic>
          <a:graphicData uri="http://schemas.openxmlformats.org/drawingml/2006/table">
            <a:tbl>
              <a:tblPr/>
              <a:tblGrid>
                <a:gridCol w="2794518"/>
                <a:gridCol w="2794518"/>
                <a:gridCol w="2794518"/>
                <a:gridCol w="2794518"/>
              </a:tblGrid>
              <a:tr h="898914">
                <a:tc>
                  <a:txBody>
                    <a:bodyPr/>
                    <a:lstStyle/>
                    <a:p>
                      <a:r>
                        <a:rPr lang="ru-RU" sz="1800" dirty="0"/>
                        <a:t>Класс </a:t>
                      </a:r>
                      <a:r>
                        <a:rPr lang="ru-RU" sz="1800" dirty="0" err="1"/>
                        <a:t>отходности</a:t>
                      </a:r>
                      <a:endParaRPr lang="ru-RU" sz="1800" dirty="0"/>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ru-RU" sz="1800" dirty="0"/>
                        <a:t>Степень наносимого вреда</a:t>
                      </a:r>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ru-RU" sz="1800"/>
                        <a:t>Параметры принадлежности веществ к классу</a:t>
                      </a:r>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ru-RU" sz="1800"/>
                        <a:t>Примеры материалов/веществ/товаров</a:t>
                      </a:r>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000258">
                <a:tc>
                  <a:txBody>
                    <a:bodyPr/>
                    <a:lstStyle/>
                    <a:p>
                      <a:r>
                        <a:rPr lang="ru-RU" sz="1800" dirty="0"/>
                        <a:t>5 - практически </a:t>
                      </a:r>
                      <a:endParaRPr lang="ru-RU" sz="1800" dirty="0" smtClean="0"/>
                    </a:p>
                    <a:p>
                      <a:r>
                        <a:rPr lang="ru-RU" sz="1800" dirty="0" smtClean="0"/>
                        <a:t>не </a:t>
                      </a:r>
                      <a:r>
                        <a:rPr lang="ru-RU" sz="1800" dirty="0"/>
                        <a:t>опасные</a:t>
                      </a:r>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ru-RU" sz="1800" dirty="0"/>
                        <a:t>Очень низкая</a:t>
                      </a:r>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ru-RU" sz="1800" dirty="0"/>
                        <a:t>Система экологии почти не повреждена.</a:t>
                      </a:r>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ru-RU" sz="1800" dirty="0"/>
                        <a:t>Скорлупа, стружка от дерева, упаковка из древесины, зола, предметы из керамики, обломки кирпича, отходы </a:t>
                      </a:r>
                      <a:r>
                        <a:rPr lang="ru-RU" sz="1800" dirty="0" smtClean="0"/>
                        <a:t>пищи, бумажные остатки.</a:t>
                      </a:r>
                      <a:endParaRPr lang="ru-RU" sz="1800" dirty="0"/>
                    </a:p>
                  </a:txBody>
                  <a:tcPr marL="10628" marR="10628" marT="10628" marB="106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10" name="TextBox 9">
            <a:extLst>
              <a:ext uri="{FF2B5EF4-FFF2-40B4-BE49-F238E27FC236}">
                <a16:creationId xmlns="" xmlns:a16="http://schemas.microsoft.com/office/drawing/2014/main" id="{132AD22C-2E3D-424A-8EF3-36CEF6DA4426}"/>
              </a:ext>
            </a:extLst>
          </p:cNvPr>
          <p:cNvSpPr txBox="1"/>
          <p:nvPr/>
        </p:nvSpPr>
        <p:spPr>
          <a:xfrm>
            <a:off x="809469" y="48131"/>
            <a:ext cx="11584167" cy="646331"/>
          </a:xfrm>
          <a:prstGeom prst="rect">
            <a:avLst/>
          </a:prstGeom>
          <a:noFill/>
        </p:spPr>
        <p:txBody>
          <a:bodyPr wrap="square" rtlCol="0">
            <a:spAutoFit/>
          </a:bodyPr>
          <a:lstStyle/>
          <a:p>
            <a:r>
              <a:rPr lang="ru-RU" sz="3600" b="1" i="1" dirty="0" smtClean="0">
                <a:solidFill>
                  <a:schemeClr val="accent6">
                    <a:lumMod val="50000"/>
                  </a:schemeClr>
                </a:solidFill>
              </a:rPr>
              <a:t>Воздействие проекта на окружающую среду</a:t>
            </a:r>
            <a:endParaRPr lang="ru-RU" sz="3600" b="1" i="1" dirty="0">
              <a:solidFill>
                <a:schemeClr val="accent6">
                  <a:lumMod val="50000"/>
                </a:schemeClr>
              </a:solidFill>
            </a:endParaRPr>
          </a:p>
        </p:txBody>
      </p:sp>
    </p:spTree>
    <p:extLst>
      <p:ext uri="{BB962C8B-B14F-4D97-AF65-F5344CB8AC3E}">
        <p14:creationId xmlns:p14="http://schemas.microsoft.com/office/powerpoint/2010/main" val="1180589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8907264E-5029-4F63-8F4B-23A9ADE5A00B}"/>
              </a:ext>
            </a:extLst>
          </p:cNvPr>
          <p:cNvSpPr/>
          <p:nvPr/>
        </p:nvSpPr>
        <p:spPr>
          <a:xfrm>
            <a:off x="0" y="681037"/>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 xmlns:a16="http://schemas.microsoft.com/office/drawing/2014/main" id="{31165282-5972-4A97-8F56-EE2A7D559BD9}"/>
              </a:ext>
            </a:extLst>
          </p:cNvPr>
          <p:cNvSpPr txBox="1"/>
          <p:nvPr/>
        </p:nvSpPr>
        <p:spPr>
          <a:xfrm>
            <a:off x="3498166" y="55270"/>
            <a:ext cx="8693834" cy="646331"/>
          </a:xfrm>
          <a:prstGeom prst="rect">
            <a:avLst/>
          </a:prstGeom>
          <a:noFill/>
        </p:spPr>
        <p:txBody>
          <a:bodyPr wrap="square" rtlCol="0">
            <a:spAutoFit/>
          </a:bodyPr>
          <a:lstStyle/>
          <a:p>
            <a:r>
              <a:rPr lang="ru-RU" sz="3600" b="1" i="1" dirty="0">
                <a:solidFill>
                  <a:schemeClr val="accent6">
                    <a:lumMod val="50000"/>
                  </a:schemeClr>
                </a:solidFill>
              </a:rPr>
              <a:t>«Зеленые Технологии»</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805" y="0"/>
            <a:ext cx="1519195" cy="1519195"/>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1939606080"/>
              </p:ext>
            </p:extLst>
          </p:nvPr>
        </p:nvGraphicFramePr>
        <p:xfrm>
          <a:off x="414288" y="1244753"/>
          <a:ext cx="10258517" cy="4735276"/>
        </p:xfrm>
        <a:graphic>
          <a:graphicData uri="http://schemas.openxmlformats.org/drawingml/2006/table">
            <a:tbl>
              <a:tblPr firstRow="1" firstCol="1" bandRow="1">
                <a:tableStyleId>{5C22544A-7EE6-4342-B048-85BDC9FD1C3A}</a:tableStyleId>
              </a:tblPr>
              <a:tblGrid>
                <a:gridCol w="5054799"/>
                <a:gridCol w="5203718"/>
              </a:tblGrid>
              <a:tr h="337405">
                <a:tc>
                  <a:txBody>
                    <a:bodyPr/>
                    <a:lstStyle/>
                    <a:p>
                      <a:pPr algn="ctr">
                        <a:lnSpc>
                          <a:spcPct val="115000"/>
                        </a:lnSpc>
                        <a:spcAft>
                          <a:spcPts val="0"/>
                        </a:spcAft>
                      </a:pPr>
                      <a:r>
                        <a:rPr lang="ru-RU" sz="2000" dirty="0" smtClean="0">
                          <a:solidFill>
                            <a:schemeClr val="accent6">
                              <a:lumMod val="50000"/>
                            </a:schemeClr>
                          </a:solidFill>
                          <a:effectLst/>
                        </a:rPr>
                        <a:t>Технология</a:t>
                      </a:r>
                    </a:p>
                    <a:p>
                      <a:pPr algn="ctr">
                        <a:lnSpc>
                          <a:spcPct val="115000"/>
                        </a:lnSpc>
                        <a:spcAft>
                          <a:spcPts val="0"/>
                        </a:spcAft>
                      </a:pPr>
                      <a:endParaRPr lang="ru-RU" sz="2000" dirty="0">
                        <a:solidFill>
                          <a:schemeClr val="accent6">
                            <a:lumMod val="50000"/>
                          </a:schemeClr>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2000" dirty="0">
                          <a:solidFill>
                            <a:schemeClr val="accent6">
                              <a:lumMod val="50000"/>
                            </a:schemeClr>
                          </a:solidFill>
                          <a:effectLst/>
                        </a:rPr>
                        <a:t>Описание</a:t>
                      </a:r>
                      <a:endParaRPr lang="ru-RU" sz="2000" dirty="0">
                        <a:solidFill>
                          <a:schemeClr val="accent6">
                            <a:lumMod val="50000"/>
                          </a:schemeClr>
                        </a:solidFill>
                        <a:effectLst/>
                        <a:latin typeface="Calibri"/>
                        <a:ea typeface="Calibri"/>
                        <a:cs typeface="Times New Roman"/>
                      </a:endParaRPr>
                    </a:p>
                  </a:txBody>
                  <a:tcPr marL="68580" marR="68580" marT="0" marB="0">
                    <a:solidFill>
                      <a:schemeClr val="accent6">
                        <a:lumMod val="40000"/>
                        <a:lumOff val="60000"/>
                      </a:schemeClr>
                    </a:solidFill>
                  </a:tcPr>
                </a:tc>
              </a:tr>
              <a:tr h="527025">
                <a:tc>
                  <a:txBody>
                    <a:bodyPr/>
                    <a:lstStyle/>
                    <a:p>
                      <a:pPr algn="just">
                        <a:lnSpc>
                          <a:spcPct val="115000"/>
                        </a:lnSpc>
                        <a:spcAft>
                          <a:spcPts val="0"/>
                        </a:spcAft>
                      </a:pPr>
                      <a:r>
                        <a:rPr lang="ru-RU" sz="1600" dirty="0">
                          <a:solidFill>
                            <a:schemeClr val="tx1"/>
                          </a:solidFill>
                          <a:effectLst/>
                        </a:rPr>
                        <a:t>Утилизация отходов</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600" dirty="0">
                          <a:solidFill>
                            <a:schemeClr val="tx1"/>
                          </a:solidFill>
                          <a:effectLst/>
                        </a:rPr>
                        <a:t>Заключен договор с утилизирующей компанией ООО «Чистая планета»</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527025">
                <a:tc>
                  <a:txBody>
                    <a:bodyPr/>
                    <a:lstStyle/>
                    <a:p>
                      <a:pPr algn="just">
                        <a:lnSpc>
                          <a:spcPct val="115000"/>
                        </a:lnSpc>
                        <a:spcAft>
                          <a:spcPts val="0"/>
                        </a:spcAft>
                      </a:pPr>
                      <a:r>
                        <a:rPr lang="ru-RU" sz="1600" dirty="0" err="1">
                          <a:solidFill>
                            <a:schemeClr val="tx1"/>
                          </a:solidFill>
                          <a:effectLst/>
                        </a:rPr>
                        <a:t>Двухтарифные</a:t>
                      </a:r>
                      <a:r>
                        <a:rPr lang="ru-RU" sz="1600" dirty="0">
                          <a:solidFill>
                            <a:schemeClr val="tx1"/>
                          </a:solidFill>
                          <a:effectLst/>
                        </a:rPr>
                        <a:t> счетчики</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600">
                          <a:solidFill>
                            <a:schemeClr val="tx1"/>
                          </a:solidFill>
                          <a:effectLst/>
                        </a:rPr>
                        <a:t>Более дешевая оплата за пользование электроэнергией в ночное время</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527025">
                <a:tc>
                  <a:txBody>
                    <a:bodyPr/>
                    <a:lstStyle/>
                    <a:p>
                      <a:pPr algn="just">
                        <a:lnSpc>
                          <a:spcPct val="115000"/>
                        </a:lnSpc>
                        <a:spcAft>
                          <a:spcPts val="0"/>
                        </a:spcAft>
                      </a:pPr>
                      <a:r>
                        <a:rPr lang="ru-RU" sz="1600" dirty="0">
                          <a:solidFill>
                            <a:schemeClr val="tx1"/>
                          </a:solidFill>
                          <a:effectLst/>
                        </a:rPr>
                        <a:t>Энергосберегающие лампы, датчики движения, энергосберегающие </a:t>
                      </a:r>
                      <a:r>
                        <a:rPr lang="ru-RU" sz="1600" dirty="0" smtClean="0">
                          <a:solidFill>
                            <a:schemeClr val="tx1"/>
                          </a:solidFill>
                          <a:effectLst/>
                        </a:rPr>
                        <a:t>режимы</a:t>
                      </a:r>
                    </a:p>
                    <a:p>
                      <a:pPr algn="just">
                        <a:lnSpc>
                          <a:spcPct val="115000"/>
                        </a:lnSpc>
                        <a:spcAft>
                          <a:spcPts val="0"/>
                        </a:spcAft>
                      </a:pP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600" dirty="0">
                          <a:solidFill>
                            <a:schemeClr val="tx1"/>
                          </a:solidFill>
                          <a:effectLst/>
                        </a:rPr>
                        <a:t>Экономия электроэнергии</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1054204">
                <a:tc>
                  <a:txBody>
                    <a:bodyPr/>
                    <a:lstStyle/>
                    <a:p>
                      <a:pPr algn="just">
                        <a:lnSpc>
                          <a:spcPct val="115000"/>
                        </a:lnSpc>
                        <a:spcAft>
                          <a:spcPts val="0"/>
                        </a:spcAft>
                      </a:pPr>
                      <a:r>
                        <a:rPr lang="ru-RU" sz="1600" dirty="0">
                          <a:solidFill>
                            <a:schemeClr val="tx1"/>
                          </a:solidFill>
                          <a:effectLst/>
                        </a:rPr>
                        <a:t>Посудомоечные машины, повторное использование воды для технических нужд</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600" dirty="0">
                          <a:solidFill>
                            <a:schemeClr val="tx1"/>
                          </a:solidFill>
                          <a:effectLst/>
                        </a:rPr>
                        <a:t>Экономия воды</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1054204">
                <a:tc>
                  <a:txBody>
                    <a:bodyPr/>
                    <a:lstStyle/>
                    <a:p>
                      <a:pPr algn="just">
                        <a:lnSpc>
                          <a:spcPct val="115000"/>
                        </a:lnSpc>
                        <a:spcAft>
                          <a:spcPts val="0"/>
                        </a:spcAft>
                      </a:pPr>
                      <a:r>
                        <a:rPr lang="ru-RU" sz="1600" dirty="0" smtClean="0">
                          <a:solidFill>
                            <a:schemeClr val="tx1"/>
                          </a:solidFill>
                          <a:effectLst/>
                          <a:latin typeface="Calibri"/>
                          <a:ea typeface="Calibri"/>
                          <a:cs typeface="Times New Roman"/>
                        </a:rPr>
                        <a:t>Раздельный</a:t>
                      </a:r>
                      <a:r>
                        <a:rPr lang="ru-RU" sz="1600" baseline="0" dirty="0" smtClean="0">
                          <a:solidFill>
                            <a:schemeClr val="tx1"/>
                          </a:solidFill>
                          <a:effectLst/>
                          <a:latin typeface="Calibri"/>
                          <a:ea typeface="Calibri"/>
                          <a:cs typeface="Times New Roman"/>
                        </a:rPr>
                        <a:t> сбор</a:t>
                      </a:r>
                      <a:r>
                        <a:rPr lang="ru-RU" sz="1600" dirty="0" smtClean="0">
                          <a:solidFill>
                            <a:schemeClr val="tx1"/>
                          </a:solidFill>
                          <a:effectLst/>
                          <a:latin typeface="Calibri"/>
                          <a:ea typeface="Calibri"/>
                          <a:cs typeface="Times New Roman"/>
                        </a:rPr>
                        <a:t> мусора</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just">
                        <a:lnSpc>
                          <a:spcPct val="115000"/>
                        </a:lnSpc>
                        <a:spcAft>
                          <a:spcPts val="0"/>
                        </a:spcAft>
                      </a:pPr>
                      <a:r>
                        <a:rPr lang="ru-RU" sz="1600" dirty="0" smtClean="0"/>
                        <a:t>Пригодность к переработке или вторичному использованию</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bl>
          </a:graphicData>
        </a:graphic>
      </p:graphicFrame>
    </p:spTree>
    <p:extLst>
      <p:ext uri="{BB962C8B-B14F-4D97-AF65-F5344CB8AC3E}">
        <p14:creationId xmlns:p14="http://schemas.microsoft.com/office/powerpoint/2010/main" val="146638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2912284" y="3496235"/>
            <a:ext cx="7227072" cy="7832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000" b="1" i="1" u="none" strike="noStrike" kern="1200" cap="none" spc="0" normalizeH="0" baseline="0" noProof="0" dirty="0" smtClean="0">
                <a:ln>
                  <a:noFill/>
                </a:ln>
                <a:solidFill>
                  <a:schemeClr val="tx1"/>
                </a:solidFill>
                <a:effectLst/>
                <a:uLnTx/>
                <a:uFillTx/>
                <a:latin typeface="+mj-lt"/>
                <a:ea typeface="+mj-ea"/>
                <a:cs typeface="+mj-cs"/>
              </a:rPr>
              <a:t>СПАСИБО ЗА ВНИМАНИЕ</a:t>
            </a:r>
            <a:endParaRPr kumimoji="0" lang="ru-RU" sz="4000" b="1" i="1"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65086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3"/>
          <a:srcRect b="19244"/>
          <a:stretch/>
        </p:blipFill>
        <p:spPr bwMode="auto">
          <a:xfrm>
            <a:off x="1142999" y="309282"/>
            <a:ext cx="9749119" cy="6239436"/>
          </a:xfrm>
          <a:prstGeom prst="rect">
            <a:avLst/>
          </a:prstGeom>
          <a:ln>
            <a:noFill/>
          </a:ln>
          <a:extLst>
            <a:ext uri="{53640926-AAD7-44D8-BBD7-CCE9431645EC}">
              <a14:shadowObscured xmlns:a14="http://schemas.microsoft.com/office/drawing/2010/main"/>
            </a:ext>
          </a:extLst>
        </p:spPr>
      </p:pic>
      <p:cxnSp>
        <p:nvCxnSpPr>
          <p:cNvPr id="4" name="Прямая соединительная линия 3"/>
          <p:cNvCxnSpPr/>
          <p:nvPr/>
        </p:nvCxnSpPr>
        <p:spPr>
          <a:xfrm>
            <a:off x="6118412" y="5674659"/>
            <a:ext cx="3765176" cy="134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499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p:cNvPicPr>
          <p:nvPr>
            <p:ph idx="1"/>
          </p:nvPr>
        </p:nvPicPr>
        <p:blipFill rotWithShape="1">
          <a:blip r:embed="rId3"/>
          <a:srcRect b="6529"/>
          <a:stretch/>
        </p:blipFill>
        <p:spPr bwMode="auto">
          <a:xfrm>
            <a:off x="322729" y="188259"/>
            <a:ext cx="10892118" cy="6441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890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9861895" cy="1325563"/>
          </a:xfrm>
        </p:spPr>
        <p:txBody>
          <a:bodyPr>
            <a:noAutofit/>
          </a:bodyPr>
          <a:lstStyle/>
          <a:p>
            <a:pPr algn="r"/>
            <a:r>
              <a:rPr lang="ru-RU" sz="3600" b="1" i="1" dirty="0">
                <a:solidFill>
                  <a:schemeClr val="accent6">
                    <a:lumMod val="50000"/>
                  </a:schemeClr>
                </a:solidFill>
              </a:rPr>
              <a:t>Наша идея перспективного развития бизнеса – это открытие сети кафе с одноименным названием «</a:t>
            </a:r>
            <a:r>
              <a:rPr lang="ru-RU" sz="3600" b="1" i="1" dirty="0" err="1">
                <a:solidFill>
                  <a:schemeClr val="accent6">
                    <a:lumMod val="50000"/>
                  </a:schemeClr>
                </a:solidFill>
              </a:rPr>
              <a:t>Fas</a:t>
            </a:r>
            <a:r>
              <a:rPr lang="en-US" sz="3600" b="1" i="1" dirty="0">
                <a:solidFill>
                  <a:schemeClr val="accent6">
                    <a:lumMod val="50000"/>
                  </a:schemeClr>
                </a:solidFill>
              </a:rPr>
              <a:t>t</a:t>
            </a:r>
            <a:r>
              <a:rPr lang="ru-RU" sz="3600" b="1" i="1" dirty="0" err="1">
                <a:solidFill>
                  <a:schemeClr val="accent6">
                    <a:lumMod val="50000"/>
                  </a:schemeClr>
                </a:solidFill>
              </a:rPr>
              <a:t>Rea</a:t>
            </a:r>
            <a:r>
              <a:rPr lang="en-US" sz="3600" b="1" i="1" dirty="0">
                <a:solidFill>
                  <a:schemeClr val="accent6">
                    <a:lumMod val="50000"/>
                  </a:schemeClr>
                </a:solidFill>
              </a:rPr>
              <a:t>c</a:t>
            </a:r>
            <a:r>
              <a:rPr lang="ru-RU" sz="3600" b="1" i="1" dirty="0" smtClean="0">
                <a:solidFill>
                  <a:schemeClr val="accent6">
                    <a:lumMod val="50000"/>
                  </a:schemeClr>
                </a:solidFill>
              </a:rPr>
              <a:t>» </a:t>
            </a:r>
            <a:endParaRPr lang="ru-RU" sz="3600" b="1" i="1" dirty="0">
              <a:solidFill>
                <a:schemeClr val="accent6">
                  <a:lumMod val="50000"/>
                </a:schemeClr>
              </a:solidFill>
            </a:endParaRPr>
          </a:p>
        </p:txBody>
      </p:sp>
      <p:graphicFrame>
        <p:nvGraphicFramePr>
          <p:cNvPr id="5" name="Схема 4"/>
          <p:cNvGraphicFramePr/>
          <p:nvPr>
            <p:extLst>
              <p:ext uri="{D42A27DB-BD31-4B8C-83A1-F6EECF244321}">
                <p14:modId xmlns:p14="http://schemas.microsoft.com/office/powerpoint/2010/main" val="502512191"/>
              </p:ext>
            </p:extLst>
          </p:nvPr>
        </p:nvGraphicFramePr>
        <p:xfrm>
          <a:off x="690880" y="2522855"/>
          <a:ext cx="8270240" cy="4338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p:nvPr/>
        </p:nvPicPr>
        <p:blipFill rotWithShape="1">
          <a:blip r:embed="rId8"/>
          <a:srcRect b="51890"/>
          <a:stretch/>
        </p:blipFill>
        <p:spPr bwMode="auto">
          <a:xfrm>
            <a:off x="690880" y="1918971"/>
            <a:ext cx="5374640" cy="1403350"/>
          </a:xfrm>
          <a:prstGeom prst="rect">
            <a:avLst/>
          </a:prstGeom>
          <a:ln>
            <a:noFill/>
          </a:ln>
          <a:extLst>
            <a:ext uri="{53640926-AAD7-44D8-BBD7-CCE9431645EC}">
              <a14:shadowObscured xmlns:a14="http://schemas.microsoft.com/office/drawing/2010/main"/>
            </a:ext>
          </a:extLst>
        </p:spPr>
      </p:pic>
      <p:pic>
        <p:nvPicPr>
          <p:cNvPr id="7" name="Рисунок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00095" y="0"/>
            <a:ext cx="1519195" cy="1519195"/>
          </a:xfrm>
          <a:prstGeom prst="rect">
            <a:avLst/>
          </a:prstGeom>
        </p:spPr>
      </p:pic>
      <p:sp>
        <p:nvSpPr>
          <p:cNvPr id="8" name="TextBox 7"/>
          <p:cNvSpPr txBox="1"/>
          <p:nvPr/>
        </p:nvSpPr>
        <p:spPr>
          <a:xfrm>
            <a:off x="3688080" y="6247448"/>
            <a:ext cx="2377440" cy="369332"/>
          </a:xfrm>
          <a:prstGeom prst="rect">
            <a:avLst/>
          </a:prstGeom>
          <a:noFill/>
        </p:spPr>
        <p:txBody>
          <a:bodyPr wrap="square" rtlCol="0">
            <a:spAutoFit/>
          </a:bodyPr>
          <a:lstStyle/>
          <a:p>
            <a:r>
              <a:rPr lang="ru-RU" b="1" u="sng" dirty="0">
                <a:hlinkClick r:id="rId10"/>
              </a:rPr>
              <a:t>http://bryansk.gks.ru</a:t>
            </a:r>
            <a:endParaRPr lang="ru-RU" b="1" dirty="0"/>
          </a:p>
        </p:txBody>
      </p:sp>
      <p:cxnSp>
        <p:nvCxnSpPr>
          <p:cNvPr id="10" name="Прямая со стрелкой 9"/>
          <p:cNvCxnSpPr/>
          <p:nvPr/>
        </p:nvCxnSpPr>
        <p:spPr>
          <a:xfrm>
            <a:off x="4632960" y="5693450"/>
            <a:ext cx="0"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1371600" y="3139441"/>
            <a:ext cx="0" cy="616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00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205" y="-205274"/>
            <a:ext cx="10515600" cy="1325563"/>
          </a:xfrm>
        </p:spPr>
        <p:txBody>
          <a:bodyPr>
            <a:normAutofit/>
          </a:bodyPr>
          <a:lstStyle/>
          <a:p>
            <a:pPr algn="ctr"/>
            <a:r>
              <a:rPr lang="ru-RU" sz="2800" b="1" i="1" dirty="0">
                <a:solidFill>
                  <a:schemeClr val="accent6">
                    <a:lumMod val="50000"/>
                  </a:schemeClr>
                </a:solidFill>
              </a:rPr>
              <a:t>Календарный план подготовительных работ для открытия интерактивного кафе «</a:t>
            </a:r>
            <a:r>
              <a:rPr lang="ru-RU" sz="2800" b="1" i="1" dirty="0" err="1">
                <a:solidFill>
                  <a:schemeClr val="accent6">
                    <a:lumMod val="50000"/>
                  </a:schemeClr>
                </a:solidFill>
              </a:rPr>
              <a:t>Fas</a:t>
            </a:r>
            <a:r>
              <a:rPr lang="en-US" sz="2800" b="1" i="1" dirty="0">
                <a:solidFill>
                  <a:schemeClr val="accent6">
                    <a:lumMod val="50000"/>
                  </a:schemeClr>
                </a:solidFill>
              </a:rPr>
              <a:t>t</a:t>
            </a:r>
            <a:r>
              <a:rPr lang="ru-RU" sz="2800" b="1" i="1" dirty="0" err="1">
                <a:solidFill>
                  <a:schemeClr val="accent6">
                    <a:lumMod val="50000"/>
                  </a:schemeClr>
                </a:solidFill>
              </a:rPr>
              <a:t>Rea</a:t>
            </a:r>
            <a:r>
              <a:rPr lang="en-US" sz="2800" b="1" i="1" dirty="0">
                <a:solidFill>
                  <a:schemeClr val="accent6">
                    <a:lumMod val="50000"/>
                  </a:schemeClr>
                </a:solidFill>
              </a:rPr>
              <a:t>c</a:t>
            </a:r>
            <a:r>
              <a:rPr lang="ru-RU" sz="2800" b="1" i="1" dirty="0">
                <a:solidFill>
                  <a:schemeClr val="accent6">
                    <a:lumMod val="50000"/>
                  </a:schemeClr>
                </a:solidFill>
              </a:rPr>
              <a:t>»</a:t>
            </a:r>
            <a:endParaRPr lang="ru-RU" sz="2800" b="1" i="1"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67628003"/>
              </p:ext>
            </p:extLst>
          </p:nvPr>
        </p:nvGraphicFramePr>
        <p:xfrm>
          <a:off x="503853" y="1716833"/>
          <a:ext cx="10168952" cy="4755841"/>
        </p:xfrm>
        <a:graphic>
          <a:graphicData uri="http://schemas.openxmlformats.org/drawingml/2006/table">
            <a:tbl>
              <a:tblPr firstRow="1" firstCol="1" bandRow="1" bandCol="1">
                <a:tableStyleId>{5C22544A-7EE6-4342-B048-85BDC9FD1C3A}</a:tableStyleId>
              </a:tblPr>
              <a:tblGrid>
                <a:gridCol w="7211224"/>
                <a:gridCol w="1626490"/>
                <a:gridCol w="1331238"/>
              </a:tblGrid>
              <a:tr h="679449">
                <a:tc>
                  <a:txBody>
                    <a:bodyPr/>
                    <a:lstStyle/>
                    <a:p>
                      <a:pPr>
                        <a:lnSpc>
                          <a:spcPct val="115000"/>
                        </a:lnSpc>
                        <a:spcAft>
                          <a:spcPts val="0"/>
                        </a:spcAft>
                      </a:pPr>
                      <a:r>
                        <a:rPr lang="ru-RU" sz="1600" dirty="0">
                          <a:solidFill>
                            <a:schemeClr val="tx1"/>
                          </a:solidFill>
                          <a:effectLst/>
                        </a:rPr>
                        <a:t>№ Наименование этапа</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a:solidFill>
                            <a:schemeClr val="tx1"/>
                          </a:solidFill>
                          <a:effectLst/>
                        </a:rPr>
                        <a:t>Длительность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a:solidFill>
                            <a:schemeClr val="tx1"/>
                          </a:solidFill>
                          <a:effectLst/>
                        </a:rPr>
                        <a:t>Дата начала</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0">
                <a:tc>
                  <a:txBody>
                    <a:bodyPr/>
                    <a:lstStyle/>
                    <a:p>
                      <a:pPr>
                        <a:lnSpc>
                          <a:spcPct val="115000"/>
                        </a:lnSpc>
                        <a:spcAft>
                          <a:spcPts val="0"/>
                        </a:spcAft>
                      </a:pPr>
                      <a:r>
                        <a:rPr lang="ru-RU" sz="1600" kern="1200" dirty="0">
                          <a:solidFill>
                            <a:schemeClr val="tx1"/>
                          </a:solidFill>
                          <a:effectLst/>
                        </a:rPr>
                        <a:t>1. Генерирование идеи </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30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1.01.2021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679449">
                <a:tc>
                  <a:txBody>
                    <a:bodyPr/>
                    <a:lstStyle/>
                    <a:p>
                      <a:pPr>
                        <a:lnSpc>
                          <a:spcPct val="115000"/>
                        </a:lnSpc>
                        <a:spcAft>
                          <a:spcPts val="0"/>
                        </a:spcAft>
                      </a:pPr>
                      <a:r>
                        <a:rPr lang="ru-RU" sz="1600" kern="1200" dirty="0">
                          <a:solidFill>
                            <a:schemeClr val="tx1"/>
                          </a:solidFill>
                          <a:effectLst/>
                        </a:rPr>
                        <a:t>2. Анализ конкурентной среды, целевой аудитории, разработка маркетинговой стратегии </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60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1.02.2021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29475">
                <a:tc>
                  <a:txBody>
                    <a:bodyPr/>
                    <a:lstStyle/>
                    <a:p>
                      <a:pPr>
                        <a:lnSpc>
                          <a:spcPct val="115000"/>
                        </a:lnSpc>
                        <a:spcAft>
                          <a:spcPts val="0"/>
                        </a:spcAft>
                      </a:pPr>
                      <a:r>
                        <a:rPr lang="ru-RU" sz="1600" kern="1200" dirty="0">
                          <a:solidFill>
                            <a:schemeClr val="tx1"/>
                          </a:solidFill>
                          <a:effectLst/>
                        </a:rPr>
                        <a:t>2. Государственная регистрация юридического лица</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30</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1.03.2021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29475">
                <a:tc>
                  <a:txBody>
                    <a:bodyPr/>
                    <a:lstStyle/>
                    <a:p>
                      <a:pPr>
                        <a:lnSpc>
                          <a:spcPct val="115000"/>
                        </a:lnSpc>
                        <a:spcAft>
                          <a:spcPts val="0"/>
                        </a:spcAft>
                      </a:pPr>
                      <a:r>
                        <a:rPr lang="ru-RU" sz="1600" kern="1200" dirty="0">
                          <a:solidFill>
                            <a:schemeClr val="tx1"/>
                          </a:solidFill>
                          <a:effectLst/>
                        </a:rPr>
                        <a:t>3. Заключение договора аренды</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5</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2.04.2021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405462">
                <a:tc>
                  <a:txBody>
                    <a:bodyPr/>
                    <a:lstStyle/>
                    <a:p>
                      <a:pPr>
                        <a:lnSpc>
                          <a:spcPct val="115000"/>
                        </a:lnSpc>
                        <a:spcAft>
                          <a:spcPts val="0"/>
                        </a:spcAft>
                      </a:pPr>
                      <a:r>
                        <a:rPr lang="ru-RU" sz="1600" kern="1200" dirty="0">
                          <a:solidFill>
                            <a:schemeClr val="tx1"/>
                          </a:solidFill>
                          <a:effectLst/>
                        </a:rPr>
                        <a:t>4. Проведение рекламной компании</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30</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1.04.2021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29475">
                <a:tc>
                  <a:txBody>
                    <a:bodyPr/>
                    <a:lstStyle/>
                    <a:p>
                      <a:pPr>
                        <a:lnSpc>
                          <a:spcPct val="115000"/>
                        </a:lnSpc>
                        <a:spcAft>
                          <a:spcPts val="0"/>
                        </a:spcAft>
                      </a:pPr>
                      <a:r>
                        <a:rPr lang="ru-RU" sz="1600" kern="1200" dirty="0">
                          <a:solidFill>
                            <a:schemeClr val="tx1"/>
                          </a:solidFill>
                          <a:effectLst/>
                        </a:rPr>
                        <a:t>5. Отделка помещения</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15</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5.04.2021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79652">
                <a:tc>
                  <a:txBody>
                    <a:bodyPr/>
                    <a:lstStyle/>
                    <a:p>
                      <a:pPr>
                        <a:lnSpc>
                          <a:spcPct val="115000"/>
                        </a:lnSpc>
                        <a:spcAft>
                          <a:spcPts val="0"/>
                        </a:spcAft>
                      </a:pPr>
                      <a:r>
                        <a:rPr lang="ru-RU" sz="1600" kern="1200" dirty="0">
                          <a:solidFill>
                            <a:schemeClr val="tx1"/>
                          </a:solidFill>
                          <a:effectLst/>
                        </a:rPr>
                        <a:t>6. Покупка оборудования, мебели</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7</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20.04.2021 </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54563">
                <a:tc>
                  <a:txBody>
                    <a:bodyPr/>
                    <a:lstStyle/>
                    <a:p>
                      <a:pPr>
                        <a:lnSpc>
                          <a:spcPct val="115000"/>
                        </a:lnSpc>
                        <a:spcAft>
                          <a:spcPts val="0"/>
                        </a:spcAft>
                      </a:pPr>
                      <a:r>
                        <a:rPr lang="ru-RU" sz="1600" kern="1200" dirty="0">
                          <a:solidFill>
                            <a:schemeClr val="tx1"/>
                          </a:solidFill>
                          <a:effectLst/>
                        </a:rPr>
                        <a:t>7. Заключение договоров на поставку сырья</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10</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16.04.2021 </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29475">
                <a:tc>
                  <a:txBody>
                    <a:bodyPr/>
                    <a:lstStyle/>
                    <a:p>
                      <a:pPr>
                        <a:lnSpc>
                          <a:spcPct val="115000"/>
                        </a:lnSpc>
                        <a:spcAft>
                          <a:spcPts val="0"/>
                        </a:spcAft>
                      </a:pPr>
                      <a:r>
                        <a:rPr lang="ru-RU" sz="1600" kern="1200">
                          <a:solidFill>
                            <a:schemeClr val="tx1"/>
                          </a:solidFill>
                          <a:effectLst/>
                        </a:rPr>
                        <a:t>8. Открытие кафе</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1.05.2021 </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29475">
                <a:tc>
                  <a:txBody>
                    <a:bodyPr/>
                    <a:lstStyle/>
                    <a:p>
                      <a:pPr>
                        <a:lnSpc>
                          <a:spcPct val="115000"/>
                        </a:lnSpc>
                        <a:spcAft>
                          <a:spcPts val="0"/>
                        </a:spcAft>
                      </a:pPr>
                      <a:r>
                        <a:rPr lang="ru-RU" sz="1600" kern="1200">
                          <a:solidFill>
                            <a:schemeClr val="tx1"/>
                          </a:solidFill>
                          <a:effectLst/>
                        </a:rPr>
                        <a:t>9. Достижение стабильного ежемесячного уровня продаж</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90</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1.12.2021</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29475">
                <a:tc>
                  <a:txBody>
                    <a:bodyPr/>
                    <a:lstStyle/>
                    <a:p>
                      <a:pPr>
                        <a:lnSpc>
                          <a:spcPct val="115000"/>
                        </a:lnSpc>
                        <a:spcAft>
                          <a:spcPts val="0"/>
                        </a:spcAft>
                      </a:pPr>
                      <a:r>
                        <a:rPr lang="ru-RU" sz="1600" kern="1200">
                          <a:solidFill>
                            <a:schemeClr val="tx1"/>
                          </a:solidFill>
                          <a:effectLst/>
                        </a:rPr>
                        <a:t>10. Расширение сети</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a:solidFill>
                            <a:schemeClr val="tx1"/>
                          </a:solidFill>
                          <a:effectLst/>
                        </a:rPr>
                        <a:t>-</a:t>
                      </a:r>
                      <a:endParaRPr lang="ru-RU" sz="16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600" kern="1200" dirty="0">
                          <a:solidFill>
                            <a:schemeClr val="tx1"/>
                          </a:solidFill>
                          <a:effectLst/>
                        </a:rPr>
                        <a:t>к 2023 г.</a:t>
                      </a:r>
                      <a:endParaRPr lang="ru-RU" sz="16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bl>
          </a:graphicData>
        </a:graphic>
      </p:graphicFrame>
      <p:sp>
        <p:nvSpPr>
          <p:cNvPr id="6" name="Прямоугольник 5">
            <a:extLst>
              <a:ext uri="{FF2B5EF4-FFF2-40B4-BE49-F238E27FC236}">
                <a16:creationId xmlns="" xmlns:a16="http://schemas.microsoft.com/office/drawing/2014/main" id="{71BBE2C6-AA93-4B3E-A1B1-704ADD689A4C}"/>
              </a:ext>
            </a:extLst>
          </p:cNvPr>
          <p:cNvSpPr/>
          <p:nvPr/>
        </p:nvSpPr>
        <p:spPr>
          <a:xfrm>
            <a:off x="0" y="906324"/>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2805" y="43317"/>
            <a:ext cx="1519195" cy="1519195"/>
          </a:xfrm>
          <a:prstGeom prst="rect">
            <a:avLst/>
          </a:prstGeom>
        </p:spPr>
      </p:pic>
    </p:spTree>
    <p:extLst>
      <p:ext uri="{BB962C8B-B14F-4D97-AF65-F5344CB8AC3E}">
        <p14:creationId xmlns:p14="http://schemas.microsoft.com/office/powerpoint/2010/main" val="162385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1257"/>
            <a:ext cx="11129865" cy="1325563"/>
          </a:xfrm>
        </p:spPr>
        <p:txBody>
          <a:bodyPr>
            <a:normAutofit/>
          </a:bodyPr>
          <a:lstStyle/>
          <a:p>
            <a:r>
              <a:rPr lang="ru-RU" sz="2800" b="1" i="1" dirty="0">
                <a:solidFill>
                  <a:schemeClr val="accent6">
                    <a:lumMod val="50000"/>
                  </a:schemeClr>
                </a:solidFill>
              </a:rPr>
              <a:t>Перспективы развития бизнес-идеи интерактивного кафе «</a:t>
            </a:r>
            <a:r>
              <a:rPr lang="ru-RU" sz="2800" b="1" i="1" dirty="0" err="1">
                <a:solidFill>
                  <a:schemeClr val="accent6">
                    <a:lumMod val="50000"/>
                  </a:schemeClr>
                </a:solidFill>
              </a:rPr>
              <a:t>Fas</a:t>
            </a:r>
            <a:r>
              <a:rPr lang="en-US" sz="2800" b="1" i="1" dirty="0">
                <a:solidFill>
                  <a:schemeClr val="accent6">
                    <a:lumMod val="50000"/>
                  </a:schemeClr>
                </a:solidFill>
              </a:rPr>
              <a:t>t</a:t>
            </a:r>
            <a:r>
              <a:rPr lang="ru-RU" sz="2800" b="1" i="1" dirty="0" err="1">
                <a:solidFill>
                  <a:schemeClr val="accent6">
                    <a:lumMod val="50000"/>
                  </a:schemeClr>
                </a:solidFill>
              </a:rPr>
              <a:t>Rea</a:t>
            </a:r>
            <a:r>
              <a:rPr lang="en-US" sz="2800" b="1" i="1" dirty="0">
                <a:solidFill>
                  <a:schemeClr val="accent6">
                    <a:lumMod val="50000"/>
                  </a:schemeClr>
                </a:solidFill>
              </a:rPr>
              <a:t>c</a:t>
            </a:r>
            <a:r>
              <a:rPr lang="ru-RU" sz="2800" b="1" i="1" dirty="0">
                <a:solidFill>
                  <a:schemeClr val="accent6">
                    <a:lumMod val="50000"/>
                  </a:schemeClr>
                </a:solidFill>
              </a:rPr>
              <a:t>»</a:t>
            </a:r>
            <a:endParaRPr lang="ru-RU" sz="2800" b="1" i="1"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82200345"/>
              </p:ext>
            </p:extLst>
          </p:nvPr>
        </p:nvGraphicFramePr>
        <p:xfrm>
          <a:off x="223935" y="1135158"/>
          <a:ext cx="11719249" cy="5652171"/>
        </p:xfrm>
        <a:graphic>
          <a:graphicData uri="http://schemas.openxmlformats.org/drawingml/2006/table">
            <a:tbl>
              <a:tblPr firstRow="1" firstCol="1" bandRow="1">
                <a:tableStyleId>{5C22544A-7EE6-4342-B048-85BDC9FD1C3A}</a:tableStyleId>
              </a:tblPr>
              <a:tblGrid>
                <a:gridCol w="1323834"/>
                <a:gridCol w="2731901"/>
                <a:gridCol w="4094990"/>
                <a:gridCol w="3568524"/>
              </a:tblGrid>
              <a:tr h="369703">
                <a:tc>
                  <a:txBody>
                    <a:bodyPr/>
                    <a:lstStyle/>
                    <a:p>
                      <a:pPr algn="just">
                        <a:lnSpc>
                          <a:spcPct val="115000"/>
                        </a:lnSpc>
                        <a:spcAft>
                          <a:spcPts val="0"/>
                        </a:spcAft>
                      </a:pPr>
                      <a:r>
                        <a:rPr lang="ru-RU" sz="1400" dirty="0">
                          <a:solidFill>
                            <a:schemeClr val="tx1"/>
                          </a:solidFill>
                          <a:effectLst/>
                        </a:rPr>
                        <a:t>План </a:t>
                      </a:r>
                      <a:r>
                        <a:rPr lang="ru-RU" sz="1400" dirty="0" smtClean="0">
                          <a:solidFill>
                            <a:schemeClr val="tx1"/>
                          </a:solidFill>
                          <a:effectLst/>
                        </a:rPr>
                        <a:t>развития</a:t>
                      </a:r>
                    </a:p>
                    <a:p>
                      <a:pPr algn="just">
                        <a:lnSpc>
                          <a:spcPct val="115000"/>
                        </a:lnSpc>
                        <a:spcAft>
                          <a:spcPts val="0"/>
                        </a:spcAft>
                      </a:pP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gn="just">
                        <a:lnSpc>
                          <a:spcPct val="115000"/>
                        </a:lnSpc>
                        <a:spcAft>
                          <a:spcPts val="0"/>
                        </a:spcAft>
                      </a:pPr>
                      <a:r>
                        <a:rPr lang="ru-RU" sz="1400" dirty="0">
                          <a:solidFill>
                            <a:schemeClr val="tx1"/>
                          </a:solidFill>
                          <a:effectLst/>
                        </a:rPr>
                        <a:t>Краткосрочный </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gn="just">
                        <a:lnSpc>
                          <a:spcPct val="115000"/>
                        </a:lnSpc>
                        <a:spcAft>
                          <a:spcPts val="0"/>
                        </a:spcAft>
                      </a:pPr>
                      <a:r>
                        <a:rPr lang="ru-RU" sz="1400">
                          <a:solidFill>
                            <a:schemeClr val="tx1"/>
                          </a:solidFill>
                          <a:effectLst/>
                        </a:rPr>
                        <a:t>Среднесрочный</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gn="just">
                        <a:lnSpc>
                          <a:spcPct val="115000"/>
                        </a:lnSpc>
                        <a:spcAft>
                          <a:spcPts val="0"/>
                        </a:spcAft>
                      </a:pPr>
                      <a:r>
                        <a:rPr lang="ru-RU" sz="1400">
                          <a:solidFill>
                            <a:schemeClr val="tx1"/>
                          </a:solidFill>
                          <a:effectLst/>
                        </a:rPr>
                        <a:t>Долгосрочный</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r>
              <a:tr h="554557">
                <a:tc>
                  <a:txBody>
                    <a:bodyPr/>
                    <a:lstStyle/>
                    <a:p>
                      <a:pPr algn="just">
                        <a:lnSpc>
                          <a:spcPct val="115000"/>
                        </a:lnSpc>
                        <a:spcAft>
                          <a:spcPts val="0"/>
                        </a:spcAft>
                      </a:pPr>
                      <a:r>
                        <a:rPr lang="ru-RU" sz="1400" dirty="0" smtClean="0">
                          <a:solidFill>
                            <a:schemeClr val="tx1"/>
                          </a:solidFill>
                          <a:effectLst/>
                        </a:rPr>
                        <a:t>Временные </a:t>
                      </a:r>
                      <a:r>
                        <a:rPr lang="ru-RU" sz="1400" dirty="0">
                          <a:solidFill>
                            <a:schemeClr val="tx1"/>
                          </a:solidFill>
                          <a:effectLst/>
                        </a:rPr>
                        <a:t>рамки</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gn="just">
                        <a:lnSpc>
                          <a:spcPct val="115000"/>
                        </a:lnSpc>
                        <a:spcAft>
                          <a:spcPts val="0"/>
                        </a:spcAft>
                      </a:pPr>
                      <a:r>
                        <a:rPr lang="ru-RU" sz="1400" dirty="0">
                          <a:solidFill>
                            <a:schemeClr val="tx1"/>
                          </a:solidFill>
                          <a:effectLst/>
                        </a:rPr>
                        <a:t>До 1 года</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gn="just">
                        <a:lnSpc>
                          <a:spcPct val="115000"/>
                        </a:lnSpc>
                        <a:spcAft>
                          <a:spcPts val="0"/>
                        </a:spcAft>
                      </a:pPr>
                      <a:r>
                        <a:rPr lang="ru-RU" sz="1400">
                          <a:solidFill>
                            <a:schemeClr val="tx1"/>
                          </a:solidFill>
                          <a:effectLst/>
                        </a:rPr>
                        <a:t>От 1 года до 3 лет</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gn="just">
                        <a:lnSpc>
                          <a:spcPct val="115000"/>
                        </a:lnSpc>
                        <a:spcAft>
                          <a:spcPts val="0"/>
                        </a:spcAft>
                      </a:pPr>
                      <a:r>
                        <a:rPr lang="ru-RU" sz="1400">
                          <a:solidFill>
                            <a:schemeClr val="tx1"/>
                          </a:solidFill>
                          <a:effectLst/>
                        </a:rPr>
                        <a:t>Свыше 3 лет</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r>
              <a:tr h="1293964">
                <a:tc>
                  <a:txBody>
                    <a:bodyPr/>
                    <a:lstStyle/>
                    <a:p>
                      <a:pPr algn="just">
                        <a:lnSpc>
                          <a:spcPct val="115000"/>
                        </a:lnSpc>
                        <a:spcAft>
                          <a:spcPts val="0"/>
                        </a:spcAft>
                      </a:pPr>
                      <a:r>
                        <a:rPr lang="ru-RU" sz="1400">
                          <a:solidFill>
                            <a:schemeClr val="tx1"/>
                          </a:solidFill>
                          <a:effectLst/>
                        </a:rPr>
                        <a:t>Цель</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nSpc>
                          <a:spcPct val="115000"/>
                        </a:lnSpc>
                        <a:spcAft>
                          <a:spcPts val="0"/>
                        </a:spcAft>
                      </a:pPr>
                      <a:r>
                        <a:rPr lang="ru-RU" sz="1400" dirty="0">
                          <a:solidFill>
                            <a:schemeClr val="tx1"/>
                          </a:solidFill>
                          <a:effectLst/>
                        </a:rPr>
                        <a:t>Зарегистрировать юридическое лицо и открыть предприятие общественного питания с системой электронного меню</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nSpc>
                          <a:spcPct val="115000"/>
                        </a:lnSpc>
                        <a:spcAft>
                          <a:spcPts val="0"/>
                        </a:spcAft>
                      </a:pPr>
                      <a:r>
                        <a:rPr lang="ru-RU" sz="1400" dirty="0">
                          <a:solidFill>
                            <a:schemeClr val="tx1"/>
                          </a:solidFill>
                          <a:effectLst/>
                        </a:rPr>
                        <a:t>Стабильная работа кафе, завоевание рыночной ниши в размере 5-10%</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nSpc>
                          <a:spcPct val="115000"/>
                        </a:lnSpc>
                        <a:spcAft>
                          <a:spcPts val="0"/>
                        </a:spcAft>
                      </a:pPr>
                      <a:r>
                        <a:rPr lang="ru-RU" sz="1400">
                          <a:solidFill>
                            <a:schemeClr val="tx1"/>
                          </a:solidFill>
                          <a:effectLst/>
                        </a:rPr>
                        <a:t>Расширение рыночной ниши, открытие сети интерактивных кафе «Fas</a:t>
                      </a:r>
                      <a:r>
                        <a:rPr lang="en-US" sz="1400">
                          <a:solidFill>
                            <a:schemeClr val="tx1"/>
                          </a:solidFill>
                          <a:effectLst/>
                        </a:rPr>
                        <a:t>t</a:t>
                      </a:r>
                      <a:r>
                        <a:rPr lang="ru-RU" sz="1400">
                          <a:solidFill>
                            <a:schemeClr val="tx1"/>
                          </a:solidFill>
                          <a:effectLst/>
                        </a:rPr>
                        <a:t>Rea</a:t>
                      </a:r>
                      <a:r>
                        <a:rPr lang="en-US" sz="1400">
                          <a:solidFill>
                            <a:schemeClr val="tx1"/>
                          </a:solidFill>
                          <a:effectLst/>
                        </a:rPr>
                        <a:t>c</a:t>
                      </a:r>
                      <a:r>
                        <a:rPr lang="ru-RU" sz="1400">
                          <a:solidFill>
                            <a:schemeClr val="tx1"/>
                          </a:solidFill>
                          <a:effectLst/>
                        </a:rPr>
                        <a:t>» в разных районах Брянска</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r>
              <a:tr h="3327336">
                <a:tc>
                  <a:txBody>
                    <a:bodyPr/>
                    <a:lstStyle/>
                    <a:p>
                      <a:pPr algn="just">
                        <a:lnSpc>
                          <a:spcPct val="115000"/>
                        </a:lnSpc>
                        <a:spcAft>
                          <a:spcPts val="0"/>
                        </a:spcAft>
                      </a:pPr>
                      <a:r>
                        <a:rPr lang="ru-RU" sz="1400">
                          <a:solidFill>
                            <a:schemeClr val="tx1"/>
                          </a:solidFill>
                          <a:effectLst/>
                        </a:rPr>
                        <a:t>Задачи</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nSpc>
                          <a:spcPct val="115000"/>
                        </a:lnSpc>
                        <a:spcAft>
                          <a:spcPts val="0"/>
                        </a:spcAft>
                      </a:pPr>
                      <a:r>
                        <a:rPr lang="ru-RU" sz="1400">
                          <a:solidFill>
                            <a:schemeClr val="tx1"/>
                          </a:solidFill>
                          <a:effectLst/>
                        </a:rPr>
                        <a:t>- пройти государственную регистрацию;</a:t>
                      </a:r>
                    </a:p>
                    <a:p>
                      <a:pPr>
                        <a:lnSpc>
                          <a:spcPct val="115000"/>
                        </a:lnSpc>
                        <a:spcAft>
                          <a:spcPts val="0"/>
                        </a:spcAft>
                      </a:pPr>
                      <a:r>
                        <a:rPr lang="ru-RU" sz="1400">
                          <a:solidFill>
                            <a:schemeClr val="tx1"/>
                          </a:solidFill>
                          <a:effectLst/>
                        </a:rPr>
                        <a:t>- найти помещение для аренды;</a:t>
                      </a:r>
                    </a:p>
                    <a:p>
                      <a:pPr>
                        <a:lnSpc>
                          <a:spcPct val="115000"/>
                        </a:lnSpc>
                        <a:spcAft>
                          <a:spcPts val="0"/>
                        </a:spcAft>
                      </a:pPr>
                      <a:r>
                        <a:rPr lang="ru-RU" sz="1400">
                          <a:solidFill>
                            <a:schemeClr val="tx1"/>
                          </a:solidFill>
                          <a:effectLst/>
                        </a:rPr>
                        <a:t>- разрекламировать свой бизнес, брендирование кафе;</a:t>
                      </a:r>
                    </a:p>
                    <a:p>
                      <a:pPr>
                        <a:lnSpc>
                          <a:spcPct val="115000"/>
                        </a:lnSpc>
                        <a:spcAft>
                          <a:spcPts val="0"/>
                        </a:spcAft>
                      </a:pPr>
                      <a:r>
                        <a:rPr lang="ru-RU" sz="1400">
                          <a:solidFill>
                            <a:schemeClr val="tx1"/>
                          </a:solidFill>
                          <a:effectLst/>
                        </a:rPr>
                        <a:t>- выход на оборачиваемость посадочного места равную 1.</a:t>
                      </a:r>
                      <a:endParaRPr lang="ru-RU" sz="140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nSpc>
                          <a:spcPct val="115000"/>
                        </a:lnSpc>
                        <a:spcAft>
                          <a:spcPts val="0"/>
                        </a:spcAft>
                      </a:pPr>
                      <a:r>
                        <a:rPr lang="ru-RU" sz="1400" dirty="0">
                          <a:solidFill>
                            <a:schemeClr val="tx1"/>
                          </a:solidFill>
                          <a:effectLst/>
                        </a:rPr>
                        <a:t>- завоевать конкурентные преимущества, посредством предоставления дополнительных услуг;</a:t>
                      </a:r>
                    </a:p>
                    <a:p>
                      <a:pPr>
                        <a:lnSpc>
                          <a:spcPct val="115000"/>
                        </a:lnSpc>
                        <a:spcAft>
                          <a:spcPts val="0"/>
                        </a:spcAft>
                      </a:pPr>
                      <a:r>
                        <a:rPr lang="ru-RU" sz="1400" dirty="0">
                          <a:solidFill>
                            <a:schemeClr val="tx1"/>
                          </a:solidFill>
                          <a:effectLst/>
                        </a:rPr>
                        <a:t>- разработать систему лояльности для постоянных клиентов;</a:t>
                      </a:r>
                    </a:p>
                    <a:p>
                      <a:pPr>
                        <a:lnSpc>
                          <a:spcPct val="115000"/>
                        </a:lnSpc>
                        <a:spcAft>
                          <a:spcPts val="0"/>
                        </a:spcAft>
                      </a:pPr>
                      <a:r>
                        <a:rPr lang="ru-RU" sz="1400" dirty="0">
                          <a:solidFill>
                            <a:schemeClr val="tx1"/>
                          </a:solidFill>
                          <a:effectLst/>
                        </a:rPr>
                        <a:t>- выйти на уровень безубыточности проекта;</a:t>
                      </a:r>
                    </a:p>
                    <a:p>
                      <a:pPr>
                        <a:lnSpc>
                          <a:spcPct val="115000"/>
                        </a:lnSpc>
                        <a:spcAft>
                          <a:spcPts val="0"/>
                        </a:spcAft>
                      </a:pPr>
                      <a:r>
                        <a:rPr lang="ru-RU" sz="1400" dirty="0">
                          <a:solidFill>
                            <a:schemeClr val="tx1"/>
                          </a:solidFill>
                          <a:effectLst/>
                        </a:rPr>
                        <a:t>- постоянно </a:t>
                      </a:r>
                      <a:r>
                        <a:rPr lang="ru-RU" sz="1400" dirty="0" err="1">
                          <a:solidFill>
                            <a:schemeClr val="tx1"/>
                          </a:solidFill>
                          <a:effectLst/>
                        </a:rPr>
                        <a:t>мониторить</a:t>
                      </a:r>
                      <a:r>
                        <a:rPr lang="ru-RU" sz="1400" dirty="0">
                          <a:solidFill>
                            <a:schemeClr val="tx1"/>
                          </a:solidFill>
                          <a:effectLst/>
                        </a:rPr>
                        <a:t> рынок на наличие новинок в области индустрии общественного питания;</a:t>
                      </a:r>
                    </a:p>
                    <a:p>
                      <a:pPr>
                        <a:lnSpc>
                          <a:spcPct val="115000"/>
                        </a:lnSpc>
                        <a:spcAft>
                          <a:spcPts val="0"/>
                        </a:spcAft>
                      </a:pPr>
                      <a:r>
                        <a:rPr lang="ru-RU" sz="1400" dirty="0">
                          <a:solidFill>
                            <a:schemeClr val="tx1"/>
                          </a:solidFill>
                          <a:effectLst/>
                        </a:rPr>
                        <a:t>- проводить опросы посетителей о их пожеланиях и предпочтениях;</a:t>
                      </a:r>
                    </a:p>
                    <a:p>
                      <a:pPr>
                        <a:lnSpc>
                          <a:spcPct val="115000"/>
                        </a:lnSpc>
                        <a:spcAft>
                          <a:spcPts val="0"/>
                        </a:spcAft>
                      </a:pPr>
                      <a:r>
                        <a:rPr lang="ru-RU" sz="1400" dirty="0">
                          <a:solidFill>
                            <a:schemeClr val="tx1"/>
                          </a:solidFill>
                          <a:effectLst/>
                        </a:rPr>
                        <a:t>- расширить спектр предоставляемых услуг.</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c>
                  <a:txBody>
                    <a:bodyPr/>
                    <a:lstStyle/>
                    <a:p>
                      <a:pPr>
                        <a:lnSpc>
                          <a:spcPct val="115000"/>
                        </a:lnSpc>
                        <a:spcAft>
                          <a:spcPts val="0"/>
                        </a:spcAft>
                      </a:pPr>
                      <a:r>
                        <a:rPr lang="ru-RU" sz="1400" dirty="0">
                          <a:solidFill>
                            <a:schemeClr val="tx1"/>
                          </a:solidFill>
                          <a:effectLst/>
                        </a:rPr>
                        <a:t>- найти помещение для аренды;</a:t>
                      </a:r>
                    </a:p>
                    <a:p>
                      <a:pPr>
                        <a:lnSpc>
                          <a:spcPct val="115000"/>
                        </a:lnSpc>
                        <a:spcAft>
                          <a:spcPts val="0"/>
                        </a:spcAft>
                      </a:pPr>
                      <a:r>
                        <a:rPr lang="ru-RU" sz="1400" dirty="0">
                          <a:solidFill>
                            <a:schemeClr val="tx1"/>
                          </a:solidFill>
                          <a:effectLst/>
                        </a:rPr>
                        <a:t>- подобрать административно-управляющий и обслуживающий персонал;</a:t>
                      </a:r>
                    </a:p>
                    <a:p>
                      <a:pPr>
                        <a:lnSpc>
                          <a:spcPct val="115000"/>
                        </a:lnSpc>
                        <a:spcAft>
                          <a:spcPts val="0"/>
                        </a:spcAft>
                      </a:pPr>
                      <a:r>
                        <a:rPr lang="ru-RU" sz="1400" dirty="0">
                          <a:solidFill>
                            <a:schemeClr val="tx1"/>
                          </a:solidFill>
                          <a:effectLst/>
                        </a:rPr>
                        <a:t>- проводить опросы посетителей о их пожеланиях и предпочтениях;</a:t>
                      </a:r>
                    </a:p>
                    <a:p>
                      <a:pPr>
                        <a:lnSpc>
                          <a:spcPct val="115000"/>
                        </a:lnSpc>
                        <a:spcAft>
                          <a:spcPts val="0"/>
                        </a:spcAft>
                      </a:pPr>
                      <a:r>
                        <a:rPr lang="ru-RU" sz="1400" dirty="0">
                          <a:solidFill>
                            <a:schemeClr val="tx1"/>
                          </a:solidFill>
                          <a:effectLst/>
                        </a:rPr>
                        <a:t>- постоянно </a:t>
                      </a:r>
                      <a:r>
                        <a:rPr lang="ru-RU" sz="1400" dirty="0" err="1">
                          <a:solidFill>
                            <a:schemeClr val="tx1"/>
                          </a:solidFill>
                          <a:effectLst/>
                        </a:rPr>
                        <a:t>мониторить</a:t>
                      </a:r>
                      <a:r>
                        <a:rPr lang="ru-RU" sz="1400" dirty="0">
                          <a:solidFill>
                            <a:schemeClr val="tx1"/>
                          </a:solidFill>
                          <a:effectLst/>
                        </a:rPr>
                        <a:t> рынок на наличие новинок в области индустрии общественного питания;</a:t>
                      </a:r>
                    </a:p>
                    <a:p>
                      <a:pPr>
                        <a:lnSpc>
                          <a:spcPct val="115000"/>
                        </a:lnSpc>
                        <a:spcAft>
                          <a:spcPts val="0"/>
                        </a:spcAft>
                      </a:pPr>
                      <a:r>
                        <a:rPr lang="ru-RU" sz="1400" dirty="0">
                          <a:solidFill>
                            <a:schemeClr val="tx1"/>
                          </a:solidFill>
                          <a:effectLst/>
                        </a:rPr>
                        <a:t>- проводить  мероприятия, направленные на повышение квалификации сотрудников.</a:t>
                      </a:r>
                      <a:endParaRPr lang="ru-RU" sz="1400" dirty="0">
                        <a:solidFill>
                          <a:schemeClr val="tx1"/>
                        </a:solidFill>
                        <a:effectLst/>
                        <a:latin typeface="Calibri"/>
                        <a:ea typeface="Calibri"/>
                        <a:cs typeface="Times New Roman"/>
                      </a:endParaRPr>
                    </a:p>
                  </a:txBody>
                  <a:tcPr marL="47297" marR="47297" marT="0" marB="0">
                    <a:solidFill>
                      <a:schemeClr val="accent6">
                        <a:lumMod val="40000"/>
                        <a:lumOff val="60000"/>
                      </a:schemeClr>
                    </a:solidFill>
                  </a:tcPr>
                </a:tc>
              </a:tr>
            </a:tbl>
          </a:graphicData>
        </a:graphic>
      </p:graphicFrame>
      <p:sp>
        <p:nvSpPr>
          <p:cNvPr id="5" name="Прямоугольник 4">
            <a:extLst>
              <a:ext uri="{FF2B5EF4-FFF2-40B4-BE49-F238E27FC236}">
                <a16:creationId xmlns="" xmlns:a16="http://schemas.microsoft.com/office/drawing/2014/main" id="{71BBE2C6-AA93-4B3E-A1B1-704ADD689A4C}"/>
              </a:ext>
            </a:extLst>
          </p:cNvPr>
          <p:cNvSpPr/>
          <p:nvPr/>
        </p:nvSpPr>
        <p:spPr>
          <a:xfrm>
            <a:off x="0" y="681037"/>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9494" y="1"/>
            <a:ext cx="1312506" cy="1312506"/>
          </a:xfrm>
          <a:prstGeom prst="rect">
            <a:avLst/>
          </a:prstGeom>
        </p:spPr>
      </p:pic>
    </p:spTree>
    <p:extLst>
      <p:ext uri="{BB962C8B-B14F-4D97-AF65-F5344CB8AC3E}">
        <p14:creationId xmlns:p14="http://schemas.microsoft.com/office/powerpoint/2010/main" val="106988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03286556"/>
              </p:ext>
            </p:extLst>
          </p:nvPr>
        </p:nvGraphicFramePr>
        <p:xfrm>
          <a:off x="130629" y="1063694"/>
          <a:ext cx="11793892" cy="5523717"/>
        </p:xfrm>
        <a:graphic>
          <a:graphicData uri="http://schemas.openxmlformats.org/drawingml/2006/table">
            <a:tbl>
              <a:tblPr firstRow="1" firstCol="1" bandRow="1" bandCol="1">
                <a:tableStyleId>{5C22544A-7EE6-4342-B048-85BDC9FD1C3A}</a:tableStyleId>
              </a:tblPr>
              <a:tblGrid>
                <a:gridCol w="1784859"/>
                <a:gridCol w="1220705"/>
                <a:gridCol w="1885520"/>
                <a:gridCol w="2192011"/>
                <a:gridCol w="1566259"/>
                <a:gridCol w="1572269"/>
                <a:gridCol w="1572269"/>
              </a:tblGrid>
              <a:tr h="1070333">
                <a:tc>
                  <a:txBody>
                    <a:bodyPr/>
                    <a:lstStyle/>
                    <a:p>
                      <a:pPr algn="ctr">
                        <a:lnSpc>
                          <a:spcPct val="115000"/>
                        </a:lnSpc>
                        <a:spcAft>
                          <a:spcPts val="0"/>
                        </a:spcAft>
                      </a:pPr>
                      <a:r>
                        <a:rPr lang="ru-RU" sz="1400" dirty="0">
                          <a:solidFill>
                            <a:schemeClr val="tx1"/>
                          </a:solidFill>
                          <a:effectLst/>
                        </a:rPr>
                        <a:t>Ассортимент блюд</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Ед. измерения</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Планируемый объем продукции, в месяц, ед.</a:t>
                      </a:r>
                      <a:endParaRPr lang="ru-RU" sz="1400" dirty="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Затраты на производство одной единицы продукции</a:t>
                      </a:r>
                      <a:endParaRPr lang="ru-RU" sz="1400" dirty="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Наценка на единицу продукции, %</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Цена реализации кафе «Fas</a:t>
                      </a:r>
                      <a:r>
                        <a:rPr lang="en-US" sz="1400">
                          <a:solidFill>
                            <a:schemeClr val="tx1"/>
                          </a:solidFill>
                          <a:effectLst/>
                        </a:rPr>
                        <a:t>t</a:t>
                      </a:r>
                      <a:r>
                        <a:rPr lang="ru-RU" sz="1400">
                          <a:solidFill>
                            <a:schemeClr val="tx1"/>
                          </a:solidFill>
                          <a:effectLst/>
                        </a:rPr>
                        <a:t>Rea</a:t>
                      </a:r>
                      <a:r>
                        <a:rPr lang="en-US" sz="1400">
                          <a:solidFill>
                            <a:schemeClr val="tx1"/>
                          </a:solidFill>
                          <a:effectLst/>
                        </a:rPr>
                        <a:t>c</a:t>
                      </a:r>
                      <a:r>
                        <a:rPr lang="ru-RU" sz="1400">
                          <a:solidFill>
                            <a:schemeClr val="tx1"/>
                          </a:solidFill>
                          <a:effectLst/>
                        </a:rPr>
                        <a:t>»</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Средняя цена у конкурентов</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Среднее значение</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52,1</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3,05</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137</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227</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Фирменные блюда</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порц.(350г)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30</a:t>
                      </a:r>
                      <a:endParaRPr lang="ru-RU" sz="1400" dirty="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80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4,38</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350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400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Холодные блюда</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 (170г)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600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60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2,50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150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Горячие закуски</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порц.(170г)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90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40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2,50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250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Супы</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 (250г)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210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25</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2,80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70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Горячие блюда</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 (200г)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780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65</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3,08</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400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Гарниры</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 (150г)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780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20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2,50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50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Десерты</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порц.(150г)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210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30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2,83</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85</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200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Холодные напитки</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0,25л</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240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55</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1,82</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100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170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Горячие напитки</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0,25л</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240</a:t>
                      </a:r>
                      <a:endParaRPr lang="ru-RU" sz="1400" dirty="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8,00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80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200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Х/б. изделия</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шт.</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60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3,00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3</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5</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Фрукты</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0,5</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180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75</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3,33</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250</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400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r h="342568">
                <a:tc>
                  <a:txBody>
                    <a:bodyPr/>
                    <a:lstStyle/>
                    <a:p>
                      <a:pPr>
                        <a:lnSpc>
                          <a:spcPct val="115000"/>
                        </a:lnSpc>
                        <a:spcAft>
                          <a:spcPts val="0"/>
                        </a:spcAft>
                      </a:pPr>
                      <a:r>
                        <a:rPr lang="ru-RU" sz="1400">
                          <a:solidFill>
                            <a:schemeClr val="tx1"/>
                          </a:solidFill>
                          <a:effectLst/>
                        </a:rPr>
                        <a:t>Мороженое</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порц. (100г)</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150</a:t>
                      </a:r>
                      <a:endParaRPr lang="ru-RU" sz="140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25</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smtClean="0">
                          <a:solidFill>
                            <a:schemeClr val="tx1"/>
                          </a:solidFill>
                          <a:effectLst/>
                        </a:rPr>
                        <a:t>2,20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a:solidFill>
                            <a:schemeClr val="tx1"/>
                          </a:solidFill>
                          <a:effectLst/>
                        </a:rPr>
                        <a:t>55</a:t>
                      </a:r>
                      <a:endParaRPr lang="ru-RU" sz="140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c>
                  <a:txBody>
                    <a:bodyPr/>
                    <a:lstStyle/>
                    <a:p>
                      <a:pPr algn="ctr">
                        <a:lnSpc>
                          <a:spcPct val="115000"/>
                        </a:lnSpc>
                        <a:spcAft>
                          <a:spcPts val="0"/>
                        </a:spcAft>
                      </a:pPr>
                      <a:r>
                        <a:rPr lang="ru-RU" sz="1400" dirty="0">
                          <a:solidFill>
                            <a:schemeClr val="tx1"/>
                          </a:solidFill>
                          <a:effectLst/>
                        </a:rPr>
                        <a:t>150</a:t>
                      </a:r>
                      <a:endParaRPr lang="ru-RU" sz="1400" dirty="0">
                        <a:solidFill>
                          <a:schemeClr val="tx1"/>
                        </a:solidFill>
                        <a:effectLst/>
                        <a:latin typeface="Calibri"/>
                        <a:ea typeface="Calibri"/>
                        <a:cs typeface="Times New Roman"/>
                      </a:endParaRPr>
                    </a:p>
                  </a:txBody>
                  <a:tcPr marL="68580" marR="68580" marT="0" marB="0">
                    <a:solidFill>
                      <a:schemeClr val="accent6">
                        <a:lumMod val="40000"/>
                        <a:lumOff val="60000"/>
                      </a:schemeClr>
                    </a:solidFill>
                  </a:tcPr>
                </a:tc>
              </a:tr>
            </a:tbl>
          </a:graphicData>
        </a:graphic>
      </p:graphicFrame>
      <p:sp>
        <p:nvSpPr>
          <p:cNvPr id="4" name="Прямоугольник 3">
            <a:extLst>
              <a:ext uri="{FF2B5EF4-FFF2-40B4-BE49-F238E27FC236}">
                <a16:creationId xmlns="" xmlns:a16="http://schemas.microsoft.com/office/drawing/2014/main" id="{71BBE2C6-AA93-4B3E-A1B1-704ADD689A4C}"/>
              </a:ext>
            </a:extLst>
          </p:cNvPr>
          <p:cNvSpPr/>
          <p:nvPr/>
        </p:nvSpPr>
        <p:spPr>
          <a:xfrm>
            <a:off x="0" y="681037"/>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171" y="0"/>
            <a:ext cx="1349829" cy="1349829"/>
          </a:xfrm>
          <a:prstGeom prst="rect">
            <a:avLst/>
          </a:prstGeom>
        </p:spPr>
      </p:pic>
      <p:sp>
        <p:nvSpPr>
          <p:cNvPr id="6" name="Прямоугольник 5"/>
          <p:cNvSpPr/>
          <p:nvPr/>
        </p:nvSpPr>
        <p:spPr>
          <a:xfrm>
            <a:off x="130629" y="89372"/>
            <a:ext cx="10542176" cy="584775"/>
          </a:xfrm>
          <a:prstGeom prst="rect">
            <a:avLst/>
          </a:prstGeom>
        </p:spPr>
        <p:txBody>
          <a:bodyPr wrap="square">
            <a:spAutoFit/>
          </a:bodyPr>
          <a:lstStyle/>
          <a:p>
            <a:pPr lvl="0"/>
            <a:r>
              <a:rPr lang="ru-RU" sz="3200" b="1" i="1" dirty="0">
                <a:solidFill>
                  <a:srgbClr val="70AD47">
                    <a:lumMod val="50000"/>
                  </a:srgbClr>
                </a:solidFill>
                <a:latin typeface="Calibri Light"/>
              </a:rPr>
              <a:t>Ценообразование интерактивного кафе «</a:t>
            </a:r>
            <a:r>
              <a:rPr lang="ru-RU" sz="3200" b="1" i="1" dirty="0" err="1">
                <a:solidFill>
                  <a:srgbClr val="70AD47">
                    <a:lumMod val="50000"/>
                  </a:srgbClr>
                </a:solidFill>
                <a:latin typeface="Calibri Light"/>
              </a:rPr>
              <a:t>Fas</a:t>
            </a:r>
            <a:r>
              <a:rPr lang="en-US" sz="3200" b="1" i="1" dirty="0">
                <a:solidFill>
                  <a:srgbClr val="70AD47">
                    <a:lumMod val="50000"/>
                  </a:srgbClr>
                </a:solidFill>
                <a:latin typeface="Calibri Light"/>
              </a:rPr>
              <a:t>t</a:t>
            </a:r>
            <a:r>
              <a:rPr lang="ru-RU" sz="3200" b="1" i="1" dirty="0" err="1">
                <a:solidFill>
                  <a:srgbClr val="70AD47">
                    <a:lumMod val="50000"/>
                  </a:srgbClr>
                </a:solidFill>
                <a:latin typeface="Calibri Light"/>
              </a:rPr>
              <a:t>Rea</a:t>
            </a:r>
            <a:r>
              <a:rPr lang="en-US" sz="3200" b="1" i="1" dirty="0">
                <a:solidFill>
                  <a:srgbClr val="70AD47">
                    <a:lumMod val="50000"/>
                  </a:srgbClr>
                </a:solidFill>
                <a:latin typeface="Calibri Light"/>
              </a:rPr>
              <a:t>c</a:t>
            </a:r>
            <a:r>
              <a:rPr lang="ru-RU" sz="3200" b="1" i="1" dirty="0">
                <a:solidFill>
                  <a:srgbClr val="70AD47">
                    <a:lumMod val="50000"/>
                  </a:srgbClr>
                </a:solidFill>
                <a:latin typeface="Calibri Light"/>
              </a:rPr>
              <a:t>»,  руб.</a:t>
            </a:r>
            <a:endParaRPr lang="ru-RU" sz="3200" b="1" i="1" dirty="0">
              <a:solidFill>
                <a:srgbClr val="70AD47">
                  <a:lumMod val="50000"/>
                </a:srgbClr>
              </a:solidFill>
              <a:latin typeface="Calibri Light"/>
            </a:endParaRPr>
          </a:p>
        </p:txBody>
      </p:sp>
    </p:spTree>
    <p:extLst>
      <p:ext uri="{BB962C8B-B14F-4D97-AF65-F5344CB8AC3E}">
        <p14:creationId xmlns:p14="http://schemas.microsoft.com/office/powerpoint/2010/main" val="2116214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1353800" cy="809509"/>
          </a:xfrm>
        </p:spPr>
        <p:txBody>
          <a:bodyPr>
            <a:normAutofit/>
          </a:bodyPr>
          <a:lstStyle/>
          <a:p>
            <a:r>
              <a:rPr lang="ru-RU" sz="2800" b="1" i="1" dirty="0">
                <a:solidFill>
                  <a:schemeClr val="accent6">
                    <a:lumMod val="50000"/>
                  </a:schemeClr>
                </a:solidFill>
              </a:rPr>
              <a:t>Современные технологии в </a:t>
            </a:r>
            <a:r>
              <a:rPr lang="ru-RU" sz="2800" b="1" i="1" dirty="0" smtClean="0">
                <a:solidFill>
                  <a:schemeClr val="accent6">
                    <a:lumMod val="50000"/>
                  </a:schemeClr>
                </a:solidFill>
              </a:rPr>
              <a:t>работе интерактивного кафе </a:t>
            </a:r>
            <a:r>
              <a:rPr lang="ru-RU" sz="2800" b="1" i="1" dirty="0">
                <a:solidFill>
                  <a:schemeClr val="accent6">
                    <a:lumMod val="50000"/>
                  </a:schemeClr>
                </a:solidFill>
              </a:rPr>
              <a:t>«</a:t>
            </a:r>
            <a:r>
              <a:rPr lang="ru-RU" sz="2800" b="1" i="1" dirty="0" err="1">
                <a:solidFill>
                  <a:schemeClr val="accent6">
                    <a:lumMod val="50000"/>
                  </a:schemeClr>
                </a:solidFill>
              </a:rPr>
              <a:t>Fas</a:t>
            </a:r>
            <a:r>
              <a:rPr lang="en-US" sz="2800" b="1" i="1" dirty="0">
                <a:solidFill>
                  <a:schemeClr val="accent6">
                    <a:lumMod val="50000"/>
                  </a:schemeClr>
                </a:solidFill>
              </a:rPr>
              <a:t>t</a:t>
            </a:r>
            <a:r>
              <a:rPr lang="ru-RU" sz="2800" b="1" i="1" dirty="0" err="1">
                <a:solidFill>
                  <a:schemeClr val="accent6">
                    <a:lumMod val="50000"/>
                  </a:schemeClr>
                </a:solidFill>
              </a:rPr>
              <a:t>Rea</a:t>
            </a:r>
            <a:r>
              <a:rPr lang="en-US" sz="2800" b="1" i="1" dirty="0">
                <a:solidFill>
                  <a:schemeClr val="accent6">
                    <a:lumMod val="50000"/>
                  </a:schemeClr>
                </a:solidFill>
              </a:rPr>
              <a:t>c</a:t>
            </a:r>
            <a:r>
              <a:rPr lang="ru-RU" sz="2800" b="1" i="1" dirty="0">
                <a:solidFill>
                  <a:schemeClr val="accent6">
                    <a:lumMod val="50000"/>
                  </a:schemeClr>
                </a:solidFill>
              </a:rPr>
              <a:t>»</a:t>
            </a:r>
            <a:endParaRPr lang="ru-RU" sz="2800" dirty="0">
              <a:solidFill>
                <a:schemeClr val="accent6">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44092218"/>
              </p:ext>
            </p:extLst>
          </p:nvPr>
        </p:nvGraphicFramePr>
        <p:xfrm>
          <a:off x="157205" y="1000760"/>
          <a:ext cx="10515600" cy="5486400"/>
        </p:xfrm>
        <a:graphic>
          <a:graphicData uri="http://schemas.openxmlformats.org/drawingml/2006/table">
            <a:tbl>
              <a:tblPr firstRow="1" bandRow="1">
                <a:tableStyleId>{5C22544A-7EE6-4342-B048-85BDC9FD1C3A}</a:tableStyleId>
              </a:tblPr>
              <a:tblGrid>
                <a:gridCol w="2575560"/>
                <a:gridCol w="794004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err="1" smtClean="0">
                          <a:solidFill>
                            <a:schemeClr val="tx1"/>
                          </a:solidFill>
                        </a:rPr>
                        <a:t>Мультиканальность</a:t>
                      </a:r>
                      <a:endParaRPr lang="ru-RU" b="0" dirty="0" smtClean="0">
                        <a:solidFill>
                          <a:schemeClr val="tx1"/>
                        </a:solidFill>
                      </a:endParaRPr>
                    </a:p>
                    <a:p>
                      <a:endParaRPr lang="ru-RU" b="0" dirty="0">
                        <a:solidFill>
                          <a:schemeClr val="tx1"/>
                        </a:solidFill>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chemeClr val="tx1"/>
                          </a:solidFill>
                        </a:rPr>
                        <a:t>Самый важный и актуальный тренд последних лет только усилится в 2021-м из-за карантинных ограничений. Предлагая клиентам не только посетить заведение, но и заказать еду на дом, или оформить заказ и забрать его самим. Подключив автоматизированную систему </a:t>
                      </a:r>
                      <a:r>
                        <a:rPr lang="ru-RU" sz="1800" b="0" u="none" strike="noStrike" kern="1200" dirty="0" err="1" smtClean="0">
                          <a:solidFill>
                            <a:schemeClr val="tx1"/>
                          </a:solidFill>
                          <a:effectLst/>
                          <a:latin typeface="+mn-lt"/>
                          <a:ea typeface="+mn-ea"/>
                          <a:cs typeface="+mn-cs"/>
                          <a:hlinkClick r:id="rId3"/>
                        </a:rPr>
                        <a:t>Poster</a:t>
                      </a:r>
                      <a:r>
                        <a:rPr lang="ru-RU" sz="1800" b="0" u="none" strike="noStrike" kern="1200" dirty="0" smtClean="0">
                          <a:solidFill>
                            <a:schemeClr val="tx1"/>
                          </a:solidFill>
                          <a:effectLst/>
                          <a:latin typeface="+mn-lt"/>
                          <a:ea typeface="+mn-ea"/>
                          <a:cs typeface="+mn-cs"/>
                          <a:hlinkClick r:id="rId3"/>
                        </a:rPr>
                        <a:t> </a:t>
                      </a:r>
                      <a:r>
                        <a:rPr lang="ru-RU" sz="1800" b="0" u="none" strike="noStrike" kern="1200" dirty="0" err="1" smtClean="0">
                          <a:solidFill>
                            <a:schemeClr val="tx1"/>
                          </a:solidFill>
                          <a:effectLst/>
                          <a:latin typeface="+mn-lt"/>
                          <a:ea typeface="+mn-ea"/>
                          <a:cs typeface="+mn-cs"/>
                          <a:hlinkClick r:id="rId3"/>
                        </a:rPr>
                        <a:t>Shop</a:t>
                      </a:r>
                      <a:r>
                        <a:rPr lang="ru-RU" b="0" dirty="0" smtClean="0">
                          <a:solidFill>
                            <a:schemeClr val="tx1"/>
                          </a:solidFill>
                        </a:rPr>
                        <a:t> — полностью интегрированную онлайн-витрину нашего кафе</a:t>
                      </a:r>
                      <a:r>
                        <a:rPr lang="ru-RU" b="0" baseline="0" dirty="0" smtClean="0">
                          <a:solidFill>
                            <a:schemeClr val="tx1"/>
                          </a:solidFill>
                        </a:rPr>
                        <a:t> мы будем</a:t>
                      </a:r>
                      <a:r>
                        <a:rPr lang="ru-RU" b="0" dirty="0" smtClean="0">
                          <a:solidFill>
                            <a:schemeClr val="tx1"/>
                          </a:solidFill>
                        </a:rPr>
                        <a:t> принимать онлайн-заказы.</a:t>
                      </a:r>
                      <a:endParaRPr lang="ru-RU" b="0" dirty="0">
                        <a:solidFill>
                          <a:schemeClr val="tx1"/>
                        </a:solidFill>
                      </a:endParaRPr>
                    </a:p>
                  </a:txBody>
                  <a:tcPr>
                    <a:solidFill>
                      <a:schemeClr val="accent6">
                        <a:lumMod val="40000"/>
                        <a:lumOff val="60000"/>
                      </a:schemeClr>
                    </a:solidFill>
                  </a:tcPr>
                </a:tc>
              </a:tr>
              <a:tr h="370840">
                <a:tc>
                  <a:txBody>
                    <a:bodyPr/>
                    <a:lstStyle/>
                    <a:p>
                      <a:r>
                        <a:rPr lang="ru-RU" b="0" dirty="0" err="1" smtClean="0">
                          <a:solidFill>
                            <a:schemeClr val="tx1"/>
                          </a:solidFill>
                        </a:rPr>
                        <a:t>Casual</a:t>
                      </a:r>
                      <a:r>
                        <a:rPr lang="ru-RU" b="0" dirty="0" smtClean="0">
                          <a:solidFill>
                            <a:schemeClr val="tx1"/>
                          </a:solidFill>
                        </a:rPr>
                        <a:t> сегмент и полезное питание</a:t>
                      </a:r>
                      <a:endParaRPr lang="ru-RU" b="0" dirty="0">
                        <a:solidFill>
                          <a:schemeClr val="tx1"/>
                        </a:solidFill>
                      </a:endParaRPr>
                    </a:p>
                  </a:txBody>
                  <a:tcPr>
                    <a:solidFill>
                      <a:schemeClr val="accent6">
                        <a:lumMod val="40000"/>
                        <a:lumOff val="60000"/>
                      </a:schemeClr>
                    </a:solidFill>
                  </a:tcPr>
                </a:tc>
                <a:tc>
                  <a:txBody>
                    <a:bodyPr/>
                    <a:lstStyle/>
                    <a:p>
                      <a:r>
                        <a:rPr lang="ru-RU" b="0" dirty="0" smtClean="0">
                          <a:solidFill>
                            <a:schemeClr val="tx1"/>
                          </a:solidFill>
                        </a:rPr>
                        <a:t>Популярный формат для тех, кто любит здоровую пищу, но не любят долго ждать. В нашем кафе гости получают еду, приближенную по качеству к дорогим ресторанам, за небольшие деньги, а сервис здесь немного лучше, чем в </a:t>
                      </a:r>
                      <a:r>
                        <a:rPr lang="ru-RU" b="0" dirty="0" err="1" smtClean="0">
                          <a:solidFill>
                            <a:schemeClr val="tx1"/>
                          </a:solidFill>
                        </a:rPr>
                        <a:t>фастфуде</a:t>
                      </a:r>
                      <a:r>
                        <a:rPr lang="ru-RU" b="0" dirty="0" smtClean="0">
                          <a:solidFill>
                            <a:schemeClr val="tx1"/>
                          </a:solidFill>
                        </a:rPr>
                        <a:t>. Сделать заказ полезного меню</a:t>
                      </a:r>
                      <a:r>
                        <a:rPr lang="ru-RU" b="0" baseline="0" dirty="0" smtClean="0">
                          <a:solidFill>
                            <a:schemeClr val="tx1"/>
                          </a:solidFill>
                        </a:rPr>
                        <a:t> позволяет предлагаемая нами система </a:t>
                      </a:r>
                      <a:r>
                        <a:rPr lang="ru-RU" b="0" baseline="0" dirty="0" err="1" smtClean="0">
                          <a:solidFill>
                            <a:schemeClr val="tx1"/>
                          </a:solidFill>
                        </a:rPr>
                        <a:t>кастомизации</a:t>
                      </a:r>
                      <a:r>
                        <a:rPr lang="ru-RU" b="0" baseline="0" dirty="0" smtClean="0">
                          <a:solidFill>
                            <a:schemeClr val="tx1"/>
                          </a:solidFill>
                        </a:rPr>
                        <a:t> блюд.</a:t>
                      </a:r>
                      <a:endParaRPr lang="ru-RU" b="0" dirty="0">
                        <a:solidFill>
                          <a:schemeClr val="tx1"/>
                        </a:solidFill>
                      </a:endParaRPr>
                    </a:p>
                  </a:txBody>
                  <a:tcPr>
                    <a:solidFill>
                      <a:schemeClr val="accent6">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QR-</a:t>
                      </a:r>
                      <a:r>
                        <a:rPr lang="ru-RU" b="0" dirty="0" smtClean="0">
                          <a:solidFill>
                            <a:schemeClr val="tx1"/>
                          </a:solidFill>
                        </a:rPr>
                        <a:t>коды</a:t>
                      </a:r>
                    </a:p>
                    <a:p>
                      <a:endParaRPr lang="ru-RU" b="0" dirty="0">
                        <a:solidFill>
                          <a:schemeClr val="tx1"/>
                        </a:solidFill>
                      </a:endParaRPr>
                    </a:p>
                  </a:txBody>
                  <a:tcPr>
                    <a:solidFill>
                      <a:schemeClr val="accent6">
                        <a:lumMod val="40000"/>
                        <a:lumOff val="60000"/>
                      </a:schemeClr>
                    </a:solidFill>
                  </a:tcPr>
                </a:tc>
                <a:tc>
                  <a:txBody>
                    <a:bodyPr/>
                    <a:lstStyle/>
                    <a:p>
                      <a:r>
                        <a:rPr lang="ru-RU" b="0" dirty="0" smtClean="0">
                          <a:solidFill>
                            <a:schemeClr val="tx1"/>
                          </a:solidFill>
                        </a:rPr>
                        <a:t>Расположить наклейку  с </a:t>
                      </a:r>
                      <a:r>
                        <a:rPr lang="en-US" b="0" dirty="0" smtClean="0">
                          <a:solidFill>
                            <a:schemeClr val="tx1"/>
                          </a:solidFill>
                        </a:rPr>
                        <a:t>QR-</a:t>
                      </a:r>
                      <a:r>
                        <a:rPr lang="ru-RU" b="0" dirty="0" smtClean="0">
                          <a:solidFill>
                            <a:schemeClr val="tx1"/>
                          </a:solidFill>
                        </a:rPr>
                        <a:t>кодом</a:t>
                      </a:r>
                      <a:r>
                        <a:rPr lang="ru-RU" b="0" baseline="0" dirty="0" smtClean="0">
                          <a:solidFill>
                            <a:schemeClr val="tx1"/>
                          </a:solidFill>
                        </a:rPr>
                        <a:t> </a:t>
                      </a:r>
                      <a:r>
                        <a:rPr lang="ru-RU" b="0" dirty="0" smtClean="0">
                          <a:solidFill>
                            <a:schemeClr val="tx1"/>
                          </a:solidFill>
                        </a:rPr>
                        <a:t>на столе в заведении и гость отсканирует меню своим смартфоном. Используют эту технологию, чтобы гость мог оплатить заказ с помощью смартфона. QR-код может содержать разную информацию: меню, условия доставки, историю ресторана или данные персональных карт лояльности. С помощью кода также можно создать заметку в календаре с акцией или мероприятием, которое будет в заведении, или можно просто перенаправить посетителя на страницу отзывов,</a:t>
                      </a:r>
                      <a:r>
                        <a:rPr lang="ru-RU" b="0" baseline="0" dirty="0" smtClean="0">
                          <a:solidFill>
                            <a:schemeClr val="tx1"/>
                          </a:solidFill>
                        </a:rPr>
                        <a:t> а так же</a:t>
                      </a:r>
                      <a:r>
                        <a:rPr lang="ru-RU" b="0" dirty="0" smtClean="0">
                          <a:solidFill>
                            <a:schemeClr val="tx1"/>
                          </a:solidFill>
                        </a:rPr>
                        <a:t> запросить счет в открывшемся в окне браузера после сканирования QR-кода.</a:t>
                      </a:r>
                      <a:endParaRPr lang="ru-RU" b="0" dirty="0">
                        <a:solidFill>
                          <a:schemeClr val="tx1"/>
                        </a:solidFill>
                      </a:endParaRPr>
                    </a:p>
                  </a:txBody>
                  <a:tcPr>
                    <a:solidFill>
                      <a:schemeClr val="accent6">
                        <a:lumMod val="40000"/>
                        <a:lumOff val="60000"/>
                      </a:schemeClr>
                    </a:solidFill>
                  </a:tcPr>
                </a:tc>
              </a:tr>
            </a:tbl>
          </a:graphicData>
        </a:graphic>
      </p:graphicFrame>
      <p:sp>
        <p:nvSpPr>
          <p:cNvPr id="5" name="Прямоугольник 4">
            <a:extLst>
              <a:ext uri="{FF2B5EF4-FFF2-40B4-BE49-F238E27FC236}">
                <a16:creationId xmlns="" xmlns:a16="http://schemas.microsoft.com/office/drawing/2014/main" id="{71BBE2C6-AA93-4B3E-A1B1-704ADD689A4C}"/>
              </a:ext>
            </a:extLst>
          </p:cNvPr>
          <p:cNvSpPr/>
          <p:nvPr/>
        </p:nvSpPr>
        <p:spPr>
          <a:xfrm>
            <a:off x="0" y="681037"/>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805" y="0"/>
            <a:ext cx="1519195" cy="1519195"/>
          </a:xfrm>
          <a:prstGeom prst="rect">
            <a:avLst/>
          </a:prstGeom>
        </p:spPr>
      </p:pic>
    </p:spTree>
    <p:extLst>
      <p:ext uri="{BB962C8B-B14F-4D97-AF65-F5344CB8AC3E}">
        <p14:creationId xmlns:p14="http://schemas.microsoft.com/office/powerpoint/2010/main" val="325387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3AF0653-77B4-41F7-9DCF-DC3E335DCA14}"/>
              </a:ext>
            </a:extLst>
          </p:cNvPr>
          <p:cNvSpPr txBox="1"/>
          <p:nvPr/>
        </p:nvSpPr>
        <p:spPr>
          <a:xfrm>
            <a:off x="0" y="96262"/>
            <a:ext cx="11718387" cy="1077218"/>
          </a:xfrm>
          <a:prstGeom prst="rect">
            <a:avLst/>
          </a:prstGeom>
          <a:noFill/>
        </p:spPr>
        <p:txBody>
          <a:bodyPr wrap="square" rtlCol="0">
            <a:spAutoFit/>
          </a:bodyPr>
          <a:lstStyle/>
          <a:p>
            <a:pPr algn="ctr"/>
            <a:r>
              <a:rPr lang="ru-RU" sz="3200" b="1" i="1" dirty="0">
                <a:solidFill>
                  <a:schemeClr val="accent6">
                    <a:lumMod val="50000"/>
                  </a:schemeClr>
                </a:solidFill>
                <a:latin typeface="+mj-lt"/>
              </a:rPr>
              <a:t>Мероприятия по мотивации </a:t>
            </a:r>
            <a:r>
              <a:rPr lang="ru-RU" sz="3200" b="1" i="1" dirty="0" smtClean="0">
                <a:solidFill>
                  <a:schemeClr val="accent6">
                    <a:lumMod val="50000"/>
                  </a:schemeClr>
                </a:solidFill>
                <a:latin typeface="+mj-lt"/>
              </a:rPr>
              <a:t>сотрудников </a:t>
            </a:r>
          </a:p>
          <a:p>
            <a:pPr algn="ctr"/>
            <a:r>
              <a:rPr lang="ru-RU" sz="3200" b="1" i="1" dirty="0" smtClean="0">
                <a:solidFill>
                  <a:srgbClr val="70AD47">
                    <a:lumMod val="50000"/>
                  </a:srgbClr>
                </a:solidFill>
                <a:latin typeface="+mj-lt"/>
              </a:rPr>
              <a:t>интерактивного </a:t>
            </a:r>
            <a:r>
              <a:rPr lang="ru-RU" sz="3200" b="1" i="1" dirty="0">
                <a:solidFill>
                  <a:srgbClr val="70AD47">
                    <a:lumMod val="50000"/>
                  </a:srgbClr>
                </a:solidFill>
                <a:latin typeface="+mj-lt"/>
              </a:rPr>
              <a:t>кафе «</a:t>
            </a:r>
            <a:r>
              <a:rPr lang="ru-RU" sz="3200" b="1" i="1" dirty="0" err="1">
                <a:solidFill>
                  <a:srgbClr val="70AD47">
                    <a:lumMod val="50000"/>
                  </a:srgbClr>
                </a:solidFill>
                <a:latin typeface="+mj-lt"/>
              </a:rPr>
              <a:t>Fas</a:t>
            </a:r>
            <a:r>
              <a:rPr lang="en-US" sz="3200" b="1" i="1" dirty="0">
                <a:solidFill>
                  <a:srgbClr val="70AD47">
                    <a:lumMod val="50000"/>
                  </a:srgbClr>
                </a:solidFill>
                <a:latin typeface="+mj-lt"/>
              </a:rPr>
              <a:t>t</a:t>
            </a:r>
            <a:r>
              <a:rPr lang="ru-RU" sz="3200" b="1" i="1" dirty="0" err="1">
                <a:solidFill>
                  <a:srgbClr val="70AD47">
                    <a:lumMod val="50000"/>
                  </a:srgbClr>
                </a:solidFill>
                <a:latin typeface="+mj-lt"/>
              </a:rPr>
              <a:t>Rea</a:t>
            </a:r>
            <a:r>
              <a:rPr lang="en-US" sz="3200" b="1" i="1" dirty="0">
                <a:solidFill>
                  <a:srgbClr val="70AD47">
                    <a:lumMod val="50000"/>
                  </a:srgbClr>
                </a:solidFill>
                <a:latin typeface="+mj-lt"/>
              </a:rPr>
              <a:t>c</a:t>
            </a:r>
            <a:r>
              <a:rPr lang="ru-RU" sz="3200" b="1" i="1" dirty="0">
                <a:solidFill>
                  <a:srgbClr val="70AD47">
                    <a:lumMod val="50000"/>
                  </a:srgbClr>
                </a:solidFill>
                <a:latin typeface="+mj-lt"/>
              </a:rPr>
              <a:t>»</a:t>
            </a:r>
            <a:r>
              <a:rPr lang="ru-RU" sz="3200" b="1" i="1" dirty="0" smtClean="0">
                <a:solidFill>
                  <a:schemeClr val="accent6">
                    <a:lumMod val="50000"/>
                  </a:schemeClr>
                </a:solidFill>
                <a:latin typeface="+mj-lt"/>
              </a:rPr>
              <a:t> </a:t>
            </a:r>
            <a:endParaRPr lang="ru-RU" sz="3200" b="1" i="1" dirty="0">
              <a:solidFill>
                <a:schemeClr val="accent6">
                  <a:lumMod val="50000"/>
                </a:schemeClr>
              </a:solidFill>
              <a:latin typeface="+mj-lt"/>
            </a:endParaRPr>
          </a:p>
        </p:txBody>
      </p:sp>
      <p:sp>
        <p:nvSpPr>
          <p:cNvPr id="5" name="TextBox 4">
            <a:extLst>
              <a:ext uri="{FF2B5EF4-FFF2-40B4-BE49-F238E27FC236}">
                <a16:creationId xmlns="" xmlns:a16="http://schemas.microsoft.com/office/drawing/2014/main" id="{77932E21-BB01-470D-A5AB-955D3DC44414}"/>
              </a:ext>
            </a:extLst>
          </p:cNvPr>
          <p:cNvSpPr txBox="1"/>
          <p:nvPr/>
        </p:nvSpPr>
        <p:spPr>
          <a:xfrm>
            <a:off x="0" y="1403522"/>
            <a:ext cx="5747657" cy="4893647"/>
          </a:xfrm>
          <a:prstGeom prst="rect">
            <a:avLst/>
          </a:prstGeom>
          <a:noFill/>
        </p:spPr>
        <p:txBody>
          <a:bodyPr wrap="square" rtlCol="0">
            <a:spAutoFit/>
          </a:bodyPr>
          <a:lstStyle/>
          <a:p>
            <a:pPr marL="285750" indent="-285750">
              <a:buFont typeface="Arial" panose="020B0604020202020204" pitchFamily="34" charset="0"/>
              <a:buChar char="•"/>
            </a:pPr>
            <a:r>
              <a:rPr lang="ru-RU" sz="2400" dirty="0" smtClean="0"/>
              <a:t>Корпоративные мероприятия </a:t>
            </a:r>
            <a:r>
              <a:rPr lang="ru-RU" sz="2400" dirty="0"/>
              <a:t>для </a:t>
            </a:r>
            <a:r>
              <a:rPr lang="ru-RU" sz="2400" dirty="0" smtClean="0"/>
              <a:t>сотрудников </a:t>
            </a:r>
            <a:r>
              <a:rPr lang="ru-RU" sz="2400" dirty="0"/>
              <a:t>(дни именинника, официальные праздники)</a:t>
            </a:r>
            <a:endParaRPr lang="ru-RU" sz="2400" dirty="0"/>
          </a:p>
          <a:p>
            <a:pPr marL="342900" indent="-342900">
              <a:buFont typeface="Arial" panose="020B0604020202020204" pitchFamily="34" charset="0"/>
              <a:buChar char="•"/>
            </a:pPr>
            <a:r>
              <a:rPr lang="ru-RU" sz="2400" dirty="0"/>
              <a:t>Обучение персонала</a:t>
            </a:r>
          </a:p>
          <a:p>
            <a:pPr marL="285750" indent="-285750">
              <a:buFont typeface="Arial" panose="020B0604020202020204" pitchFamily="34" charset="0"/>
              <a:buChar char="•"/>
            </a:pPr>
            <a:r>
              <a:rPr lang="ru-RU" sz="2400" dirty="0" smtClean="0"/>
              <a:t>Улучшения </a:t>
            </a:r>
            <a:r>
              <a:rPr lang="ru-RU" sz="2400" dirty="0"/>
              <a:t>технического оснащения рабочего места сотрудника</a:t>
            </a:r>
          </a:p>
          <a:p>
            <a:pPr marL="285750" indent="-285750">
              <a:buFont typeface="Arial" panose="020B0604020202020204" pitchFamily="34" charset="0"/>
              <a:buChar char="•"/>
            </a:pPr>
            <a:r>
              <a:rPr lang="ru-RU" sz="2400" dirty="0" smtClean="0"/>
              <a:t>Обеды </a:t>
            </a:r>
            <a:r>
              <a:rPr lang="ru-RU" sz="2400" dirty="0"/>
              <a:t>для персонала за счет </a:t>
            </a:r>
            <a:r>
              <a:rPr lang="ru-RU" sz="2400" dirty="0" smtClean="0"/>
              <a:t>заведения</a:t>
            </a:r>
          </a:p>
          <a:p>
            <a:pPr marL="285750" indent="-285750">
              <a:buFont typeface="Arial" panose="020B0604020202020204" pitchFamily="34" charset="0"/>
              <a:buChar char="•"/>
            </a:pPr>
            <a:r>
              <a:rPr lang="ru-RU" sz="2400" dirty="0" smtClean="0"/>
              <a:t>Система </a:t>
            </a:r>
            <a:r>
              <a:rPr lang="ru-RU" sz="2400" dirty="0"/>
              <a:t>поощрений: премия самому быстрому официанту месяца, награда повару, который придумает новое блюдо, которое впишется в общую концепцию заведения или снизит себестоимость </a:t>
            </a:r>
            <a:r>
              <a:rPr lang="ru-RU" sz="2400" dirty="0" smtClean="0"/>
              <a:t>существующих и т.п. </a:t>
            </a:r>
            <a:endParaRPr lang="ru-RU" sz="2400" dirty="0"/>
          </a:p>
        </p:txBody>
      </p:sp>
      <p:pic>
        <p:nvPicPr>
          <p:cNvPr id="8" name="Рисунок 7"/>
          <p:cNvPicPr/>
          <p:nvPr/>
        </p:nvPicPr>
        <p:blipFill rotWithShape="1">
          <a:blip r:embed="rId3"/>
          <a:srcRect r="16828" b="5498"/>
          <a:stretch/>
        </p:blipFill>
        <p:spPr bwMode="auto">
          <a:xfrm>
            <a:off x="5747657" y="2388637"/>
            <a:ext cx="6444344" cy="4469363"/>
          </a:xfrm>
          <a:prstGeom prst="rect">
            <a:avLst/>
          </a:prstGeom>
          <a:ln>
            <a:noFill/>
          </a:ln>
          <a:extLst>
            <a:ext uri="{53640926-AAD7-44D8-BBD7-CCE9431645EC}">
              <a14:shadowObscured xmlns:a14="http://schemas.microsoft.com/office/drawing/2010/main"/>
            </a:ext>
          </a:extLst>
        </p:spPr>
      </p:pic>
      <p:sp>
        <p:nvSpPr>
          <p:cNvPr id="9" name="Прямоугольник 8">
            <a:extLst>
              <a:ext uri="{FF2B5EF4-FFF2-40B4-BE49-F238E27FC236}">
                <a16:creationId xmlns="" xmlns:a16="http://schemas.microsoft.com/office/drawing/2014/main" id="{71BBE2C6-AA93-4B3E-A1B1-704ADD689A4C}"/>
              </a:ext>
            </a:extLst>
          </p:cNvPr>
          <p:cNvSpPr/>
          <p:nvPr/>
        </p:nvSpPr>
        <p:spPr>
          <a:xfrm>
            <a:off x="0" y="1173480"/>
            <a:ext cx="12192000" cy="225287"/>
          </a:xfrm>
          <a:prstGeom prst="rect">
            <a:avLst/>
          </a:prstGeom>
          <a:solidFill>
            <a:srgbClr val="33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2805" y="0"/>
            <a:ext cx="1519195" cy="1519195"/>
          </a:xfrm>
          <a:prstGeom prst="rect">
            <a:avLst/>
          </a:prstGeom>
        </p:spPr>
      </p:pic>
    </p:spTree>
    <p:extLst>
      <p:ext uri="{BB962C8B-B14F-4D97-AF65-F5344CB8AC3E}">
        <p14:creationId xmlns:p14="http://schemas.microsoft.com/office/powerpoint/2010/main" val="4041395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1671</Words>
  <Application>Microsoft Office PowerPoint</Application>
  <PresentationFormat>Произвольный</PresentationFormat>
  <Paragraphs>280</Paragraphs>
  <Slides>15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Команда «Two as One»</vt:lpstr>
      <vt:lpstr>Презентация PowerPoint</vt:lpstr>
      <vt:lpstr>Презентация PowerPoint</vt:lpstr>
      <vt:lpstr>Наша идея перспективного развития бизнеса – это открытие сети кафе с одноименным названием «FastReac» </vt:lpstr>
      <vt:lpstr>Календарный план подготовительных работ для открытия интерактивного кафе «FastReac»</vt:lpstr>
      <vt:lpstr>Перспективы развития бизнес-идеи интерактивного кафе «FastReac»</vt:lpstr>
      <vt:lpstr>Презентация PowerPoint</vt:lpstr>
      <vt:lpstr>Современные технологии в работе интерактивного кафе «FastReac»</vt:lpstr>
      <vt:lpstr>Презентация PowerPoint</vt:lpstr>
      <vt:lpstr>Презентация PowerPoint</vt:lpstr>
      <vt:lpstr>Презентация PowerPoint</vt:lpstr>
      <vt:lpstr>Поставщики кафе «FastReac»</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User</cp:lastModifiedBy>
  <cp:revision>88</cp:revision>
  <dcterms:created xsi:type="dcterms:W3CDTF">2020-02-20T08:05:24Z</dcterms:created>
  <dcterms:modified xsi:type="dcterms:W3CDTF">2021-02-09T21:37:06Z</dcterms:modified>
</cp:coreProperties>
</file>