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68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C3600F8-82C8-4514-9DE3-6F07F1D629A5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DF6C85-EA7B-4A28-AC9C-C42C8689FAF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7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Нагрузки, действующие на элементы наземной космической инфраструктуры</a:t>
            </a:r>
            <a:r>
              <a:rPr lang="ru-RU" sz="3600" b="1" dirty="0"/>
              <a:t>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1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4168238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ru-RU" dirty="0" smtClean="0"/>
                  <a:t>	</a:t>
                </a:r>
                <a:r>
                  <a:rPr lang="ru-RU" sz="2400" dirty="0" smtClean="0"/>
                  <a:t>Условие </a:t>
                </a:r>
                <a:r>
                  <a:rPr lang="ru-RU" sz="2400" dirty="0"/>
                  <a:t>устойчивости агрегата по сдвигу определяется из выражения:</a:t>
                </a:r>
                <a:br>
                  <a:rPr lang="ru-RU" sz="2400" dirty="0"/>
                </a:br>
                <a:r>
                  <a:rPr lang="ru-RU" sz="2400" dirty="0"/>
                  <a:t>                            </a:t>
                </a:r>
                <a:r>
                  <a:rPr lang="ru-RU" sz="2400" dirty="0" smtClean="0"/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𝑃</m:t>
                    </m:r>
                    <m:r>
                      <a:rPr lang="ru-RU" sz="24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ru-RU" sz="24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/>
                  <a:t>                           </a:t>
                </a:r>
                <a:r>
                  <a:rPr lang="ru-RU" sz="2400" dirty="0"/>
                  <a:t/>
                </a:r>
                <a:br>
                  <a:rPr lang="ru-RU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м</m:t>
                          </m:r>
                        </m:sub>
                      </m:sSub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ru-RU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𝑓</m:t>
                      </m:r>
                      <m:r>
                        <a:rPr lang="ru-RU" sz="2400" i="1"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latin typeface="Cambria Math"/>
                        </a:rPr>
                        <m:t>𝑄</m:t>
                      </m:r>
                      <m:r>
                        <a:rPr lang="ru-RU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𝐺</m:t>
                      </m:r>
                      <m:r>
                        <a:rPr lang="ru-RU" sz="2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где,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м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С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х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ск</m:t>
                        </m:r>
                      </m:sub>
                    </m:sSub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>-максимальное </a:t>
                </a:r>
                <a:r>
                  <a:rPr lang="ru-RU" sz="2400" dirty="0"/>
                  <a:t>значение результирующего </a:t>
                </a:r>
                <a:r>
                  <a:rPr lang="ru-RU" sz="2400" dirty="0" smtClean="0"/>
                  <a:t>давления.</a:t>
                </a:r>
                <a:r>
                  <a:rPr lang="ru-RU" sz="2400" dirty="0"/>
                  <a:t/>
                </a:r>
                <a:br>
                  <a:rPr lang="ru-RU" sz="2400" dirty="0"/>
                </a:br>
                <a:endParaRPr lang="ru-RU" sz="24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4168238"/>
              </a:xfrm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4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5765219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ru-RU" dirty="0" smtClean="0"/>
                  <a:t>	</a:t>
                </a:r>
                <a:r>
                  <a:rPr lang="ru-RU" sz="2400" dirty="0" smtClean="0"/>
                  <a:t>Условие </a:t>
                </a:r>
                <a:r>
                  <a:rPr lang="ru-RU" sz="2400" dirty="0"/>
                  <a:t>устойчивости агрегата по опрокидыванию определяется из уравнения:</a:t>
                </a:r>
                <a:br>
                  <a:rPr lang="ru-RU" sz="2400" dirty="0"/>
                </a:br>
                <a:r>
                  <a:rPr lang="ru-RU" sz="2400" dirty="0"/>
                  <a:t>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𝑝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д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𝑄</m:t>
                        </m:r>
                        <m:r>
                          <a:rPr lang="ru-RU" sz="2400" i="1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𝐺</m:t>
                        </m:r>
                      </m:e>
                    </m:d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𝐵</m:t>
                        </m:r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/>
                      </a:rPr>
                      <m:t>=0</m:t>
                    </m:r>
                  </m:oMath>
                </a14:m>
                <a:r>
                  <a:rPr lang="ru-RU" sz="2400" dirty="0" smtClean="0"/>
                  <a:t>;</a:t>
                </a:r>
                <a:br>
                  <a:rPr lang="ru-RU" sz="24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ru-RU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/>
                            </a:rPr>
                            <m:t>5</m:t>
                          </m:r>
                          <m:r>
                            <a:rPr lang="ru-RU" sz="2400" i="1">
                              <a:latin typeface="Cambria Math"/>
                            </a:rPr>
                            <m:t>𝛥</m:t>
                          </m:r>
                          <m:sSubSup>
                            <m:sSubSup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/>
                                </a:rPr>
                                <m:t>ф</m:t>
                              </m:r>
                            </m:sub>
                            <m:sup>
                              <m:r>
                                <a:rPr lang="ru-RU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400" i="1">
                                  <a:latin typeface="Cambria Math"/>
                                </a:rPr>
                                <m:t>𝛥</m:t>
                              </m:r>
                              <m:r>
                                <a:rPr lang="ru-RU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/>
                                </a:rPr>
                                <m:t>ф</m:t>
                              </m:r>
                            </m:sub>
                          </m:sSub>
                          <m:r>
                            <a:rPr lang="ru-RU" sz="2400" i="1">
                              <a:latin typeface="Cambria Math"/>
                            </a:rPr>
                            <m:t>+7</m:t>
                          </m:r>
                        </m:den>
                      </m:f>
                      <m:r>
                        <a:rPr lang="ru-RU" sz="2400" i="1">
                          <a:latin typeface="Cambria Math"/>
                        </a:rPr>
                        <m:t>∙</m:t>
                      </m:r>
                      <m:f>
                        <m:fPr>
                          <m:ctrlPr>
                            <a:rPr lang="ru-RU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400" i="1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/>
                                </a:rPr>
                                <m:t>д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𝐵</m:t>
                          </m:r>
                          <m:r>
                            <a:rPr lang="ru-RU" sz="2400" i="1">
                              <a:latin typeface="Cambria Math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2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/>
                            </a:rPr>
                            <m:t>𝛥</m:t>
                          </m:r>
                          <m:r>
                            <a:rPr lang="ru-RU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ф</m:t>
                          </m:r>
                        </m:sub>
                      </m:sSub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ог</m:t>
                          </m:r>
                        </m:sub>
                      </m:sSub>
                      <m:r>
                        <a:rPr lang="ru-RU" sz="2400" i="1">
                          <a:latin typeface="Cambria Math"/>
                        </a:rPr>
                        <m:t>−</m:t>
                      </m:r>
                      <m:r>
                        <a:rPr lang="en-US" sz="2400" i="1">
                          <a:latin typeface="Cambria Math"/>
                        </a:rPr>
                        <m:t>𝐺</m:t>
                      </m:r>
                      <m:r>
                        <a:rPr lang="ru-RU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	Уравнение дает </a:t>
                </a:r>
                <a:r>
                  <a:rPr lang="ru-RU" sz="2400" dirty="0"/>
                  <a:t>возможность определить предельное значение по опрокидыванию или подобрать характеристики агрегата на расчетное избыточное давление во фронте воздушной ударной волны.</a:t>
                </a: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5765219"/>
              </a:xfrm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1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95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	</a:t>
            </a:r>
            <a:r>
              <a:rPr lang="ru-RU" sz="3000" b="1" dirty="0" smtClean="0"/>
              <a:t>Действие </a:t>
            </a:r>
            <a:r>
              <a:rPr lang="ru-RU" sz="3000" b="1" dirty="0"/>
              <a:t>на элементы НКИ газовой струи, истекающей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b="1" dirty="0"/>
              <a:t>из двигателя ракеты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781" y="1669214"/>
            <a:ext cx="3771900" cy="3524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834887" y="5626398"/>
            <a:ext cx="10463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Распределение температуры по толщине однослойной плоской стенки.</a:t>
            </a:r>
          </a:p>
        </p:txBody>
      </p:sp>
    </p:spTree>
    <p:extLst>
      <p:ext uri="{BB962C8B-B14F-4D97-AF65-F5344CB8AC3E}">
        <p14:creationId xmlns:p14="http://schemas.microsoft.com/office/powerpoint/2010/main" val="30230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886" y="5557327"/>
            <a:ext cx="10515600" cy="1540948"/>
          </a:xfrm>
        </p:spPr>
        <p:txBody>
          <a:bodyPr>
            <a:normAutofit/>
          </a:bodyPr>
          <a:lstStyle/>
          <a:p>
            <a:r>
              <a:rPr lang="ru-RU" sz="2700" dirty="0" smtClean="0"/>
              <a:t>Распределение </a:t>
            </a:r>
            <a:r>
              <a:rPr lang="ru-RU" sz="2700" dirty="0"/>
              <a:t>температуры по толщине трехслойной плоской стенки</a:t>
            </a:r>
            <a:r>
              <a:rPr lang="ru-RU" sz="2700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51" y="285537"/>
            <a:ext cx="4146997" cy="5142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8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5662188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ru-RU" sz="2700" dirty="0" smtClean="0"/>
                  <a:t>При стационарном режиме тепловой поток постоянен и для всех слоев одинаков. Поэтому на основании формулы (7.24) для каждого слоя можно записать:</a:t>
                </a:r>
                <a:br>
                  <a:rPr lang="ru-RU" sz="27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700" i="1">
                          <a:latin typeface="Cambria Math"/>
                        </a:rPr>
                        <m:t>𝑞</m:t>
                      </m:r>
                      <m:r>
                        <a:rPr lang="ru-RU" sz="27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u-RU" sz="27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27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700" i="1">
                          <a:latin typeface="Cambria Math"/>
                        </a:rPr>
                        <m:t>;</m:t>
                      </m:r>
                    </m:oMath>
                    <m:oMath xmlns:m="http://schemas.openxmlformats.org/officeDocument/2006/math">
                      <m:r>
                        <a:rPr lang="ru-RU" sz="2700" i="1">
                          <a:latin typeface="Cambria Math"/>
                        </a:rPr>
                        <m:t>𝑞</m:t>
                      </m:r>
                      <m:r>
                        <a:rPr lang="ru-RU" sz="27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u-RU" sz="27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27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u-RU" sz="2700" i="1">
                          <a:latin typeface="Cambria Math"/>
                        </a:rPr>
                        <m:t>;</m:t>
                      </m:r>
                    </m:oMath>
                    <m:oMath xmlns:m="http://schemas.openxmlformats.org/officeDocument/2006/math">
                      <m:r>
                        <a:rPr lang="ru-RU" sz="2700" i="1">
                          <a:latin typeface="Cambria Math"/>
                        </a:rPr>
                        <m:t>𝑞</m:t>
                      </m:r>
                      <m:r>
                        <a:rPr lang="ru-RU" sz="27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7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u-RU" sz="27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ru-RU" sz="27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7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7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7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5662188"/>
              </a:xfrm>
              <a:blipFill rotWithShape="1"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9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025717"/>
            <a:ext cx="10675513" cy="52720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по характеру и времени действия могут быть статическими и динамическими.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инженерных расчетах объектов НКИ вводится более детальная классификация статических и динамических нагрузок. 	Так, статические нагрузки подразделяют на постоянные и временные.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постоянным относятся нагрузки от собственного веса металлоконструкций и элементов, постоянно связанных с ними, нагрузки от давления горных пород.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Временные нагрузки возникают эпизодически и могут быть приложены в различных местах конструкции.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Динамические нагрузки могут быть инерционными, ветровыми, сейсмическими и рабочими нагрузками от действия газовых струй, истекающих из камер сгорания ракетного двигателя.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927258" y="381662"/>
            <a:ext cx="8640064" cy="72118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endParaRPr lang="ru-RU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Общая характеристика действующих нагрузок.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9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92498"/>
          </a:xfrm>
        </p:spPr>
        <p:txBody>
          <a:bodyPr>
            <a:normAutofit/>
          </a:bodyPr>
          <a:lstStyle/>
          <a:p>
            <a:r>
              <a:rPr lang="ru-RU" sz="3100" dirty="0" smtClean="0"/>
              <a:t>	</a:t>
            </a:r>
            <a:r>
              <a:rPr lang="ru-RU" sz="2400" dirty="0" smtClean="0"/>
              <a:t>Расчет агрегатов и сооружений НКИ на статическую нагрузку не отличается от расчета, принятого в общем машиностроении. Расчет же на динамические нагрузки требует особого подхода и теоретического обоснования.</a:t>
            </a:r>
            <a:br>
              <a:rPr lang="ru-RU" sz="2400" dirty="0" smtClean="0"/>
            </a:br>
            <a:r>
              <a:rPr lang="ru-RU" sz="2400" dirty="0" smtClean="0"/>
              <a:t>	Основная задача расчета НКИ на динамическую нагрузку состоит либо в определении максимальных деформаций и напряжений, вызываемых в различных конструктивных элементах данной динамической нагрузкой, либо в подборе таких размеров конструкций, которые обеспечили бы допустимые значения деформации и напряжений.</a:t>
            </a:r>
            <a:r>
              <a:rPr lang="ru-RU" sz="2400" dirty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	</a:t>
            </a:r>
            <a:r>
              <a:rPr lang="ru-RU" sz="2400" dirty="0" smtClean="0"/>
              <a:t>Учитывая </a:t>
            </a:r>
            <a:r>
              <a:rPr lang="ru-RU" sz="2400" dirty="0"/>
              <a:t>особенность назначения объектов НКИ, а также спе­цифические условия их эксплуатации, представляется целесообраз­ным все перечисленные категории нагрузок, действующие на НКИ, в зависимости от степени их влияния на конструктивные элементы подразделить на основные, дополнительные и особые.</a:t>
            </a:r>
            <a:br>
              <a:rPr lang="ru-RU" sz="24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7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48047" y="571187"/>
                <a:ext cx="10515600" cy="5018244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ru-RU" sz="2400" b="1" dirty="0" smtClean="0"/>
                  <a:t>Ветровые нагрузки</a:t>
                </a:r>
                <a:br>
                  <a:rPr lang="ru-RU" sz="2400" b="1" dirty="0" smtClean="0"/>
                </a:br>
                <a:r>
                  <a:rPr lang="ru-RU" sz="2400" b="1" dirty="0" smtClean="0"/>
                  <a:t/>
                </a:r>
                <a:br>
                  <a:rPr lang="ru-RU" sz="2400" b="1" dirty="0" smtClean="0"/>
                </a:br>
                <a:r>
                  <a:rPr lang="ru-RU" sz="2400" dirty="0" smtClean="0"/>
                  <a:t>Расчетная </a:t>
                </a:r>
                <a:r>
                  <a:rPr lang="ru-RU" sz="2400" dirty="0"/>
                  <a:t>ветровая нагрузка на агрегат НОР, работающий на открытом воздухе, определяется из </a:t>
                </a:r>
                <a:r>
                  <a:rPr lang="ru-RU" sz="2400" dirty="0" smtClean="0"/>
                  <a:t>выражении:</a:t>
                </a:r>
                <a:br>
                  <a:rPr lang="ru-RU" sz="2400" dirty="0" smtClean="0"/>
                </a:br>
                <a:r>
                  <a:rPr lang="ru-RU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в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ru-RU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𝑝𝑖</m:t>
                            </m:r>
                          </m:sub>
                        </m:sSub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ru-RU" sz="2400" i="1">
                                <a:latin typeface="Cambria Math"/>
                              </a:rPr>
                              <m:t> </m:t>
                            </m:r>
                          </m:sub>
                        </m:sSub>
                      </m:e>
                    </m:nary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/>
                  <a:t>Расчетный ветровой напор принимается действующим нормаль­но к расчетной ветровой площади и определяется по формуле:</a:t>
                </a:r>
                <a:br>
                  <a:rPr lang="ru-RU" sz="2400" dirty="0"/>
                </a:br>
                <a:r>
                  <a:rPr lang="ru-RU" sz="2400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    </m:t>
                        </m:r>
                        <m:r>
                          <a:rPr lang="en-US" sz="24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𝑝𝑖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r>
                      <a:rPr lang="ru-RU" sz="2400" i="1">
                        <a:latin typeface="Cambria Math"/>
                      </a:rPr>
                      <m:t>𝑞</m:t>
                    </m:r>
                    <m:r>
                      <a:rPr lang="ru-RU" sz="2400" i="1"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∙</m:t>
                    </m:r>
                    <m:r>
                      <a:rPr lang="ru-RU" sz="2400" i="1">
                        <a:latin typeface="Cambria Math"/>
                      </a:rPr>
                      <m:t>𝛽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/>
                  <a:t>Номинальный ветровой напор </a:t>
                </a:r>
                <a:r>
                  <a:rPr lang="en-US" sz="2400" b="1" i="1" dirty="0"/>
                  <a:t>q</a:t>
                </a:r>
                <a:r>
                  <a:rPr lang="en-US" sz="2400" dirty="0"/>
                  <a:t> </a:t>
                </a:r>
                <a:r>
                  <a:rPr lang="ru-RU" sz="2400" dirty="0"/>
                  <a:t>определяется по формулам:  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-</a:t>
                </a:r>
                <a:r>
                  <a:rPr lang="ru-RU" sz="2400" dirty="0"/>
                  <a:t>для ветра рабочего состояния</a:t>
                </a:r>
                <a:r>
                  <a:rPr lang="ru-RU" sz="2400" dirty="0" smtClean="0"/>
                  <a:t>:</a:t>
                </a:r>
                <a:br>
                  <a:rPr lang="ru-RU" sz="2400" dirty="0" smtClean="0"/>
                </a:br>
                <a:r>
                  <a:rPr lang="ru-RU" sz="24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u-RU" sz="2400">
                            <a:latin typeface="Cambria Math"/>
                          </a:rPr>
                          <m:t>p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𝜌</m:t>
                        </m:r>
                        <m:sSubSup>
                          <m:sSub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𝑝</m:t>
                            </m:r>
                          </m:sub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/>
                  <a:t>                                       </a:t>
                </a:r>
                <a:br>
                  <a:rPr lang="ru-RU" sz="2400" dirty="0"/>
                </a:br>
                <a:r>
                  <a:rPr lang="en-US" sz="2400" dirty="0"/>
                  <a:t>- </a:t>
                </a:r>
                <a:r>
                  <a:rPr lang="ru-RU" sz="2400" dirty="0"/>
                  <a:t>для ветра нерабочего состояния</a:t>
                </a:r>
                <a:r>
                  <a:rPr lang="ru-RU" sz="2400" dirty="0" smtClean="0"/>
                  <a:t>:</a:t>
                </a:r>
                <a:br>
                  <a:rPr lang="ru-RU" sz="2400" dirty="0" smtClean="0"/>
                </a:br>
                <a:r>
                  <a:rPr lang="ru-RU" sz="24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 </m:t>
                        </m:r>
                        <m:r>
                          <a:rPr lang="ru-RU" sz="24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𝜌</m:t>
                        </m:r>
                        <m:sSubSup>
                          <m:sSub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н</m:t>
                            </m:r>
                          </m:sub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48047" y="571187"/>
                <a:ext cx="10515600" cy="5018244"/>
              </a:xfrm>
              <a:blipFill rotWithShape="1">
                <a:blip r:embed="rId2"/>
                <a:stretch>
                  <a:fillRect t="-4010" b="-21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46" y="5375082"/>
            <a:ext cx="99608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Распределение </a:t>
            </a:r>
            <a:r>
              <a:rPr lang="ru-RU" sz="2700" dirty="0"/>
              <a:t>давлении при обтекании корпуса ракеты</a:t>
            </a:r>
            <a:r>
              <a:rPr lang="ru-RU" sz="2700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3" name="Рисунок 2" descr="image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542" y="158202"/>
            <a:ext cx="4997003" cy="4922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73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79" y="5088835"/>
            <a:ext cx="10515600" cy="92235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 </a:t>
            </a:r>
            <a:r>
              <a:rPr lang="ru-RU" sz="2700" dirty="0"/>
              <a:t>График изменения давления воздуха во времени.</a:t>
            </a:r>
            <a:r>
              <a:rPr lang="ru-RU" sz="4900" dirty="0"/>
              <a:t/>
            </a:r>
            <a:br>
              <a:rPr lang="ru-RU" sz="4900" dirty="0"/>
            </a:br>
            <a:endParaRPr lang="ru-RU" dirty="0"/>
          </a:p>
        </p:txBody>
      </p:sp>
      <p:pic>
        <p:nvPicPr>
          <p:cNvPr id="3" name="Рисунок 2" descr="C:\Users\User\AppData\Local\Temp\FineReader11.00\media\image2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020" y="1339849"/>
            <a:ext cx="6430448" cy="40950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329732" y="254899"/>
            <a:ext cx="58680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Нагрузки аварийных ситуаций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95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25321" y="777249"/>
                <a:ext cx="10515600" cy="4773545"/>
              </a:xfrm>
            </p:spPr>
            <p:txBody>
              <a:bodyPr>
                <a:normAutofit/>
              </a:bodyPr>
              <a:lstStyle/>
              <a:p>
                <a:r>
                  <a:rPr lang="ru-RU" dirty="0" smtClean="0"/>
                  <a:t>	</a:t>
                </a:r>
                <a:r>
                  <a:rPr lang="ru-RU" sz="2400" dirty="0" smtClean="0"/>
                  <a:t>Избыточное </a:t>
                </a:r>
                <a:r>
                  <a:rPr lang="ru-RU" sz="2400" dirty="0"/>
                  <a:t>давление во фронте воздушной ударной волны на любом расстоянии от центра воздушного взрыва определяется по формуле:</a:t>
                </a:r>
                <a:br>
                  <a:rPr lang="ru-RU" sz="2400" dirty="0"/>
                </a:br>
                <a:r>
                  <a:rPr lang="ru-RU" sz="2400" dirty="0"/>
                  <a:t>             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𝛥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ф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=0,84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ru-RU" sz="2400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/>
                                  </a:rPr>
                                  <m:t>ув</m:t>
                                </m:r>
                              </m:sub>
                            </m:sSub>
                          </m:e>
                        </m:rad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ru-RU" sz="2400" i="1">
                        <a:latin typeface="Cambria Math"/>
                      </a:rPr>
                      <m:t>+2,7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ru-RU" sz="2400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sSubSup>
                              <m:sSubSup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ru-RU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/>
                                  </a:rPr>
                                  <m:t>ув</m:t>
                                </m:r>
                              </m:sub>
                              <m:sup>
                                <m:r>
                                  <a:rPr lang="ru-RU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2400" i="1">
                        <a:latin typeface="Cambria Math"/>
                      </a:rPr>
                      <m:t>+7,0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ув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i="1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	Скорость </a:t>
                </a:r>
                <a:r>
                  <a:rPr lang="ru-RU" sz="2400" dirty="0"/>
                  <a:t>распространения фронта воздушной ударной волны равна:</a:t>
                </a:r>
                <a:br>
                  <a:rPr lang="ru-RU" sz="2400" dirty="0"/>
                </a:br>
                <a:r>
                  <a:rPr lang="ru-RU" sz="2400" dirty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Д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ф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=340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i="1">
                            <a:latin typeface="Cambria Math"/>
                          </a:rPr>
                          <m:t>1+0,83</m:t>
                        </m:r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ф</m:t>
                            </m:r>
                          </m:sub>
                        </m:sSub>
                      </m:e>
                    </m:rad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25321" y="777249"/>
                <a:ext cx="10515600" cy="4773545"/>
              </a:xfrm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8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6293252"/>
              </a:xfrm>
            </p:spPr>
            <p:txBody>
              <a:bodyPr>
                <a:normAutofit/>
              </a:bodyPr>
              <a:lstStyle/>
              <a:p>
                <a:r>
                  <a:rPr lang="ru-RU" dirty="0" smtClean="0"/>
                  <a:t>	</a:t>
                </a:r>
                <a:r>
                  <a:rPr lang="ru-RU" sz="2400" dirty="0" smtClean="0"/>
                  <a:t>Давление </a:t>
                </a:r>
                <a:r>
                  <a:rPr lang="ru-RU" sz="2400" dirty="0"/>
                  <a:t>отражения </a:t>
                </a:r>
                <a:r>
                  <a:rPr lang="ru-RU" sz="2400" dirty="0" smtClean="0"/>
                  <a:t>определяется </a:t>
                </a:r>
                <a:r>
                  <a:rPr lang="ru-RU" sz="2400" dirty="0"/>
                  <a:t>по формуле:</a:t>
                </a:r>
                <a:br>
                  <a:rPr lang="ru-RU" sz="2400" dirty="0"/>
                </a:br>
                <a:r>
                  <a:rPr lang="ru-RU" sz="2400" dirty="0"/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=2</m:t>
                    </m:r>
                    <m:r>
                      <a:rPr lang="ru-RU" sz="2400" i="1">
                        <a:latin typeface="Cambria Math"/>
                      </a:rPr>
                      <m:t>𝛥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ф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6</m:t>
                        </m:r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sSubSup>
                          <m:sSub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2400" i="1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ф</m:t>
                            </m:r>
                          </m:sub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ф</m:t>
                            </m:r>
                          </m:sub>
                        </m:sSub>
                        <m:r>
                          <a:rPr lang="ru-RU" sz="2400" i="1">
                            <a:latin typeface="Cambria Math"/>
                          </a:rPr>
                          <m:t>+7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	Давление</a:t>
                </a:r>
                <a:r>
                  <a:rPr lang="ru-RU" sz="2400" dirty="0"/>
                  <a:t>, действующее на тыльную поверхность объекта, составляет: </a:t>
                </a:r>
                <a:br>
                  <a:rPr lang="ru-RU" sz="2400" dirty="0"/>
                </a:br>
                <a:r>
                  <a:rPr lang="ru-RU" sz="2400" dirty="0"/>
                  <a:t>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т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2400" i="1">
                        <a:latin typeface="Cambria Math"/>
                      </a:rPr>
                      <m:t>𝛥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ф</m:t>
                        </m:r>
                      </m:sub>
                    </m:sSub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r>
                  <a:rPr lang="ru-RU" sz="2400" dirty="0" smtClean="0"/>
                  <a:t>	Давлением </a:t>
                </a:r>
                <a:r>
                  <a:rPr lang="ru-RU" sz="2400" dirty="0"/>
                  <a:t>скоростного напора </a:t>
                </a:r>
                <a:r>
                  <a:rPr lang="ru-RU" sz="2400" dirty="0" err="1" smtClean="0"/>
                  <a:t>р</a:t>
                </a:r>
                <a:r>
                  <a:rPr lang="ru-RU" sz="2400" baseline="-25000" dirty="0" err="1" smtClean="0"/>
                  <a:t>ск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определяется </a:t>
                </a:r>
                <a:r>
                  <a:rPr lang="ru-RU" sz="2400" dirty="0"/>
                  <a:t>по формуле:</a:t>
                </a:r>
                <a:br>
                  <a:rPr lang="ru-RU" sz="2400" dirty="0"/>
                </a:br>
                <a:r>
                  <a:rPr lang="ru-RU" sz="2400" dirty="0"/>
                  <a:t>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ск</m:t>
                        </m:r>
                      </m:sub>
                    </m:sSub>
                    <m:r>
                      <a:rPr lang="ru-RU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</a:rPr>
                          <m:t>2,5</m:t>
                        </m:r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sSubSup>
                          <m:sSub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2400" i="1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ф</m:t>
                            </m:r>
                          </m:sub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𝛥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ru-RU" sz="2400" i="1">
                                <a:latin typeface="Cambria Math"/>
                              </a:rPr>
                              <m:t>ф</m:t>
                            </m:r>
                          </m:sub>
                        </m:sSub>
                        <m:r>
                          <a:rPr lang="ru-RU" sz="2400" i="1">
                            <a:latin typeface="Cambria Math"/>
                          </a:rPr>
                          <m:t>+7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6293252"/>
              </a:xfrm>
              <a:blipFill rotWithShape="1">
                <a:blip r:embed="rId2"/>
                <a:stretch>
                  <a:fillRect r="-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1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223" y="4149946"/>
            <a:ext cx="10515600" cy="2197771"/>
          </a:xfrm>
        </p:spPr>
        <p:txBody>
          <a:bodyPr>
            <a:noAutofit/>
          </a:bodyPr>
          <a:lstStyle/>
          <a:p>
            <a:r>
              <a:rPr lang="ru-RU" sz="3200" dirty="0" smtClean="0"/>
              <a:t>	</a:t>
            </a:r>
            <a:r>
              <a:rPr lang="ru-RU" sz="2400" dirty="0" smtClean="0"/>
              <a:t>График </a:t>
            </a:r>
            <a:r>
              <a:rPr lang="ru-RU" sz="2400" dirty="0"/>
              <a:t>изменения давлений на фронтальную и тыльную поверхности агрегата при обтекании ее ударной волной </a:t>
            </a:r>
            <a:r>
              <a:rPr lang="ru-RU" sz="2400" dirty="0" smtClean="0"/>
              <a:t>взрыва.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350" y="188003"/>
            <a:ext cx="4984123" cy="3744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9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</TotalTime>
  <Words>71</Words>
  <Application>Microsoft Office PowerPoint</Application>
  <PresentationFormat>Произвольный</PresentationFormat>
  <Paragraphs>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7. Нагрузки, действующие на элементы наземной космической инфраструктуры.   </vt:lpstr>
      <vt:lpstr> Нагрузки по характеру и времени действия могут быть статическими и динамическими.  В инженерных расчетах объектов НКИ вводится более детальная классификация статических и динамических нагрузок.  Так, статические нагрузки подразделяют на постоянные и временные.  К постоянным относятся нагрузки от собственного веса металлоконструкций и элементов, постоянно связанных с ними, нагрузки от давления горных пород.   Временные нагрузки возникают эпизодически и могут быть приложены в различных местах конструкции.   Динамические нагрузки могут быть инерционными, ветровыми, сейсмическими и рабочими нагрузками от действия газовых струй, истекающих из камер сгорания ракетного двигателя.</vt:lpstr>
      <vt:lpstr> Расчет агрегатов и сооружений НКИ на статическую нагрузку не отличается от расчета, принятого в общем машиностроении. Расчет же на динамические нагрузки требует особого подхода и теоретического обоснования.  Основная задача расчета НКИ на динамическую нагрузку состоит либо в определении максимальных деформаций и напряжений, вызываемых в различных конструктивных элементах данной динамической нагрузкой, либо в подборе таких размеров конструкций, которые обеспечили бы допустимые значения деформации и напряжений.   Учитывая особенность назначения объектов НКИ, а также спе­цифические условия их эксплуатации, представляется целесообраз­ным все перечисленные категории нагрузок, действующие на НКИ, в зависимости от степени их влияния на конструктивные элементы подразделить на основные, дополнительные и особые.  </vt:lpstr>
      <vt:lpstr>Ветровые нагрузки  Расчетная ветровая нагрузка на агрегат НОР, работающий на открытом воздухе, определяется из выражении:  Р_в=∑1▒〖q_pi F_(i ) 〗  Расчетный ветровой напор принимается действующим нормаль­но к расчетной ветровой площади и определяется по формуле:        〖    q〗_pi=q∙C_x∙k_н∙β  Номинальный ветровой напор q определяется по формулам:   -для ветра рабочего состояния:   q_p=(ρV_p^2)/2                                        - для ветра нерабочего состояния:   〖 q〗_н=(ρV_н^2)/2 </vt:lpstr>
      <vt:lpstr>Распределение давлении при обтекании корпуса ракеты.  </vt:lpstr>
      <vt:lpstr>    График изменения давления воздуха во времени. </vt:lpstr>
      <vt:lpstr> Избыточное давление во фронте воздушной ударной волны на любом расстоянии от центра воздушного взрыва определяется по формуле:                Δp_ф=0,84 ∛(q_ув )/R+2,7 ∛(q_ув^2 )/R^2 +7,0 q_ув/R^3   Скорость распространения фронта воздушной ударной волны равна:                       Д_ф=340√(1+0,83Δp_ф )</vt:lpstr>
      <vt:lpstr> Давление отражения определяется по формуле:                                〖Δр〗_1=2Δр_ф+(6Δр_ф^2)/(Δр_ф+7)   Давление, действующее на тыльную поверхность объекта, составляет:                                            p_т=2/3 Δp_ф   Давлением скоростного напора рск определяется по формуле:                                     р_ск=(2,5Δр_ф^2)/(Δр_ф+7)</vt:lpstr>
      <vt:lpstr> График изменения давлений на фронтальную и тыльную поверхности агрегата при обтекании ее ударной волной взрыва.  </vt:lpstr>
      <vt:lpstr> Условие устойчивости агрегата по сдвигу определяется из выражения:                              P-(T_1+T_2 )=0                            p_м F_p=f(Q+G) где, р_м=С_х р_ск -максимальное значение результирующего давления. </vt:lpstr>
      <vt:lpstr> Условие устойчивости агрегата по опрокидыванию определяется из уравнения:                     ph_д-(Q-G)  (B+b)/2=0; C_x  (5Δp_ф^2)/(〖Δp〗_ф+7)∙(F_p h_д)/(B+b)-〖Δp〗_ф F_ог-G=0  Уравнение дает возможность определить предельное значение по опрокидыванию или подобрать характеристики агрегата на расчетное избыточное давление во фронте воздушной ударной волны.</vt:lpstr>
      <vt:lpstr> Действие на элементы НКИ газовой струи, истекающей из двигателя ракеты </vt:lpstr>
      <vt:lpstr>Распределение температуры по толщине трехслойной плоской стенки.</vt:lpstr>
      <vt:lpstr>При стационарном режиме тепловой поток постоянен и для всех слоев одинаков. Поэтому на основании формулы (7.24) для каждого слоя можно записать: q=λ_1/δ_1  (T_1-T_2 ); q=λ_2/δ_2  (T_2-T_3 ); q=λ_3/δ_3  (T_3-T_4 ).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Нагрузки, действующие на элементы наземной космической инфраструктуры.</dc:title>
  <dc:creator>Пользователь</dc:creator>
  <cp:lastModifiedBy>RePack by Diakov</cp:lastModifiedBy>
  <cp:revision>6</cp:revision>
  <dcterms:created xsi:type="dcterms:W3CDTF">2018-02-25T16:05:41Z</dcterms:created>
  <dcterms:modified xsi:type="dcterms:W3CDTF">2018-02-27T16:46:39Z</dcterms:modified>
</cp:coreProperties>
</file>